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rels" ContentType="application/vnd.openxmlformats-package.relationships+xml"/>
  <Default Extension="jpeg" ContentType="image/jpeg"/>
  <Default Extension="emf" ContentType="image/x-emf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drawings/drawing1.xml" ContentType="application/vnd.openxmlformats-officedocument.drawingml.chartshap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58" r:id="rId3"/>
    <p:sldId id="278" r:id="rId4"/>
    <p:sldId id="276" r:id="rId5"/>
    <p:sldId id="273" r:id="rId6"/>
    <p:sldId id="270" r:id="rId7"/>
    <p:sldId id="268" r:id="rId8"/>
    <p:sldId id="280" r:id="rId9"/>
    <p:sldId id="289" r:id="rId10"/>
    <p:sldId id="281" r:id="rId11"/>
    <p:sldId id="290" r:id="rId12"/>
    <p:sldId id="291" r:id="rId13"/>
    <p:sldId id="292" r:id="rId14"/>
    <p:sldId id="293" r:id="rId15"/>
    <p:sldId id="295" r:id="rId16"/>
    <p:sldId id="267" r:id="rId17"/>
    <p:sldId id="282" r:id="rId18"/>
    <p:sldId id="283" r:id="rId1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Documents%20and%20Settings\User\Mis%20documentos\Linea%20Media%2023%20de%20Oct\Productos%20para%20informe%20final%2028100912\prubas%20no%20parametrica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style val="29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7290446232525891"/>
          <c:y val="4.0376725912500806E-2"/>
          <c:w val="0.76359149163739048"/>
          <c:h val="0.67027770678642062"/>
        </c:manualLayout>
      </c:layout>
      <c:barChart>
        <c:barDir val="col"/>
        <c:grouping val="clustered"/>
        <c:ser>
          <c:idx val="0"/>
          <c:order val="0"/>
          <c:tx>
            <c:strRef>
              <c:f>Hoja2!$D$3</c:f>
              <c:strCache>
                <c:ptCount val="1"/>
                <c:pt idx="0">
                  <c:v>Línea base</c:v>
                </c:pt>
              </c:strCache>
            </c:strRef>
          </c:tx>
          <c:spPr>
            <a:solidFill>
              <a:srgbClr val="2D2DB9">
                <a:lumMod val="75000"/>
              </a:srgbClr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0" h="0"/>
            </a:sp3d>
          </c:spPr>
          <c:dLbls>
            <c:dLbl>
              <c:idx val="1"/>
              <c:layout>
                <c:manualLayout>
                  <c:x val="4.4470830881251601E-3"/>
                  <c:y val="-2.8825656282617002E-3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9.521372322273302E-3"/>
                </c:manualLayout>
              </c:layout>
              <c:showVal val="1"/>
            </c:dLbl>
            <c:dLbl>
              <c:idx val="3"/>
              <c:layout>
                <c:manualLayout>
                  <c:x val="-3.6654955360325503E-3"/>
                  <c:y val="-1.7732365611040381E-2"/>
                </c:manualLayout>
              </c:layout>
              <c:showVal val="1"/>
            </c:dLbl>
            <c:dLbl>
              <c:idx val="4"/>
              <c:layout>
                <c:manualLayout>
                  <c:x val="-5.5555555555555558E-3"/>
                  <c:y val="9.2592592592596334E-3"/>
                </c:manualLayout>
              </c:layout>
              <c:showVal val="1"/>
            </c:dLbl>
            <c:txPr>
              <a:bodyPr/>
              <a:lstStyle/>
              <a:p>
                <a:pPr>
                  <a:defRPr lang="es-ES" sz="1200"/>
                </a:pPr>
                <a:endParaRPr lang="es-CO"/>
              </a:p>
            </c:txPr>
            <c:showVal val="1"/>
          </c:dLbls>
          <c:cat>
            <c:strRef>
              <c:f>Hoja2!$B$97:$B$101</c:f>
              <c:strCache>
                <c:ptCount val="5"/>
                <c:pt idx="0">
                  <c:v>Muy insatisfecho</c:v>
                </c:pt>
                <c:pt idx="1">
                  <c:v>Insatisfecho</c:v>
                </c:pt>
                <c:pt idx="2">
                  <c:v>Ni insatisfecho ni satisfecho</c:v>
                </c:pt>
                <c:pt idx="3">
                  <c:v>Satisfecho</c:v>
                </c:pt>
                <c:pt idx="4">
                  <c:v>Muy satisfecho</c:v>
                </c:pt>
              </c:strCache>
            </c:strRef>
          </c:cat>
          <c:val>
            <c:numRef>
              <c:f>Hoja2!$D$97:$D$101</c:f>
              <c:numCache>
                <c:formatCode>####.0%</c:formatCode>
                <c:ptCount val="5"/>
                <c:pt idx="0">
                  <c:v>1.7159910470032329E-2</c:v>
                </c:pt>
                <c:pt idx="1">
                  <c:v>3.3076349166874547E-2</c:v>
                </c:pt>
                <c:pt idx="2">
                  <c:v>0.16140263616015946</c:v>
                </c:pt>
                <c:pt idx="3">
                  <c:v>0.71623974135787161</c:v>
                </c:pt>
                <c:pt idx="4">
                  <c:v>7.212136284506343E-2</c:v>
                </c:pt>
              </c:numCache>
            </c:numRef>
          </c:val>
        </c:ser>
        <c:ser>
          <c:idx val="1"/>
          <c:order val="1"/>
          <c:tx>
            <c:strRef>
              <c:f>Hoja2!$F$3</c:f>
              <c:strCache>
                <c:ptCount val="1"/>
                <c:pt idx="0">
                  <c:v>Linea intermedia</c:v>
                </c:pt>
              </c:strCache>
            </c:strRef>
          </c:tx>
          <c:spPr>
            <a:solidFill>
              <a:srgbClr val="FFFFFF">
                <a:lumMod val="50000"/>
              </a:srgbClr>
            </a:solidFill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0" h="0"/>
            </a:sp3d>
          </c:spPr>
          <c:dLbls>
            <c:dLbl>
              <c:idx val="2"/>
              <c:layout>
                <c:manualLayout>
                  <c:x val="1.64947299121464E-2"/>
                  <c:y val="-6.8134344833284191E-3"/>
                </c:manualLayout>
              </c:layout>
              <c:showVal val="1"/>
            </c:dLbl>
            <c:txPr>
              <a:bodyPr/>
              <a:lstStyle/>
              <a:p>
                <a:pPr>
                  <a:defRPr lang="es-ES" sz="1200"/>
                </a:pPr>
                <a:endParaRPr lang="es-CO"/>
              </a:p>
            </c:txPr>
            <c:showVal val="1"/>
          </c:dLbls>
          <c:cat>
            <c:strRef>
              <c:f>Hoja2!$B$97:$B$101</c:f>
              <c:strCache>
                <c:ptCount val="5"/>
                <c:pt idx="0">
                  <c:v>Muy insatisfecho</c:v>
                </c:pt>
                <c:pt idx="1">
                  <c:v>Insatisfecho</c:v>
                </c:pt>
                <c:pt idx="2">
                  <c:v>Ni insatisfecho ni satisfecho</c:v>
                </c:pt>
                <c:pt idx="3">
                  <c:v>Satisfecho</c:v>
                </c:pt>
                <c:pt idx="4">
                  <c:v>Muy satisfecho</c:v>
                </c:pt>
              </c:strCache>
            </c:strRef>
          </c:cat>
          <c:val>
            <c:numRef>
              <c:f>Hoja2!$F$97:$F$101</c:f>
              <c:numCache>
                <c:formatCode>####.0%</c:formatCode>
                <c:ptCount val="5"/>
                <c:pt idx="0">
                  <c:v>5.487652781242385E-3</c:v>
                </c:pt>
                <c:pt idx="1">
                  <c:v>3.1928161636318279E-2</c:v>
                </c:pt>
                <c:pt idx="2">
                  <c:v>0.10925417809927662</c:v>
                </c:pt>
                <c:pt idx="3">
                  <c:v>0.77924669493639354</c:v>
                </c:pt>
                <c:pt idx="4">
                  <c:v>7.4083312546769794E-2</c:v>
                </c:pt>
              </c:numCache>
            </c:numRef>
          </c:val>
        </c:ser>
        <c:gapWidth val="96"/>
        <c:axId val="48761472"/>
        <c:axId val="48787840"/>
      </c:barChart>
      <c:catAx>
        <c:axId val="487614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ES"/>
            </a:pPr>
            <a:endParaRPr lang="es-CO"/>
          </a:p>
        </c:txPr>
        <c:crossAx val="48787840"/>
        <c:crosses val="autoZero"/>
        <c:auto val="1"/>
        <c:lblAlgn val="ctr"/>
        <c:lblOffset val="100"/>
      </c:catAx>
      <c:valAx>
        <c:axId val="48787840"/>
        <c:scaling>
          <c:orientation val="minMax"/>
          <c:max val="1"/>
        </c:scaling>
        <c:axPos val="l"/>
        <c:title>
          <c:tx>
            <c:rich>
              <a:bodyPr/>
              <a:lstStyle/>
              <a:p>
                <a:pPr>
                  <a:defRPr lang="es-ES"/>
                </a:pPr>
                <a:r>
                  <a:rPr lang="es-ES"/>
                  <a:t>Proporción</a:t>
                </a:r>
              </a:p>
            </c:rich>
          </c:tx>
          <c:layout/>
        </c:title>
        <c:numFmt formatCode="0%" sourceLinked="0"/>
        <c:tickLblPos val="nextTo"/>
        <c:txPr>
          <a:bodyPr/>
          <a:lstStyle/>
          <a:p>
            <a:pPr>
              <a:defRPr lang="es-ES"/>
            </a:pPr>
            <a:endParaRPr lang="es-CO"/>
          </a:p>
        </c:txPr>
        <c:crossAx val="48761472"/>
        <c:crosses val="autoZero"/>
        <c:crossBetween val="between"/>
        <c:majorUnit val="0.2"/>
      </c:valAx>
    </c:plotArea>
    <c:legend>
      <c:legendPos val="b"/>
      <c:layout>
        <c:manualLayout>
          <c:xMode val="edge"/>
          <c:yMode val="edge"/>
          <c:x val="0.21219227633380966"/>
          <c:y val="0.92004694466209769"/>
          <c:w val="0.59194186367399693"/>
          <c:h val="7.6610393257613846E-2"/>
        </c:manualLayout>
      </c:layout>
      <c:txPr>
        <a:bodyPr/>
        <a:lstStyle/>
        <a:p>
          <a:pPr>
            <a:defRPr lang="es-ES"/>
          </a:pPr>
          <a:endParaRPr lang="es-CO"/>
        </a:p>
      </c:txPr>
    </c:legend>
    <c:plotVisOnly val="1"/>
  </c:chart>
  <c:spPr>
    <a:ln>
      <a:noFill/>
    </a:ln>
  </c:spPr>
  <c:txPr>
    <a:bodyPr/>
    <a:lstStyle/>
    <a:p>
      <a:pPr>
        <a:defRPr sz="1400"/>
      </a:pPr>
      <a:endParaRPr lang="es-CO"/>
    </a:p>
  </c:txPr>
  <c:externalData r:id="rId2"/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CO"/>
  <c:chart>
    <c:autoTitleDeleted val="1"/>
    <c:plotArea>
      <c:layout>
        <c:manualLayout>
          <c:layoutTarget val="inner"/>
          <c:xMode val="edge"/>
          <c:yMode val="edge"/>
          <c:x val="0.12467849687271133"/>
          <c:y val="0.12386677779046003"/>
          <c:w val="0.88866342615747695"/>
          <c:h val="0.61074361440103986"/>
        </c:manualLayout>
      </c:layout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Muy Satisfecho</c:v>
                </c:pt>
              </c:strCache>
            </c:strRef>
          </c:tx>
          <c:spPr>
            <a:solidFill>
              <a:srgbClr val="C00000"/>
            </a:solidFill>
          </c:spPr>
          <c:dLbls>
            <c:dLbl>
              <c:idx val="0"/>
              <c:layout>
                <c:manualLayout>
                  <c:x val="-4.8047711756102314E-3"/>
                  <c:y val="-4.1343379883157748E-3"/>
                </c:manualLayout>
              </c:layout>
              <c:showVal val="1"/>
            </c:dLbl>
            <c:txPr>
              <a:bodyPr/>
              <a:lstStyle/>
              <a:p>
                <a:pPr>
                  <a:defRPr sz="900"/>
                </a:pPr>
                <a:endParaRPr lang="es-CO"/>
              </a:p>
            </c:txPr>
            <c:showVal val="1"/>
          </c:dLbls>
          <c:cat>
            <c:strRef>
              <c:f>Hoja1!$A$2:$A$5</c:f>
              <c:strCache>
                <c:ptCount val="4"/>
                <c:pt idx="0">
                  <c:v>ISS</c:v>
                </c:pt>
                <c:pt idx="1">
                  <c:v>Gobierno</c:v>
                </c:pt>
                <c:pt idx="2">
                  <c:v>EPS</c:v>
                </c:pt>
                <c:pt idx="3">
                  <c:v>ARS</c:v>
                </c:pt>
              </c:strCache>
            </c:strRef>
          </c:cat>
          <c:val>
            <c:numRef>
              <c:f>Hoja1!$B$2:$B$5</c:f>
              <c:numCache>
                <c:formatCode>0.0%</c:formatCode>
                <c:ptCount val="4"/>
                <c:pt idx="0">
                  <c:v>0.31900000000000045</c:v>
                </c:pt>
                <c:pt idx="1">
                  <c:v>0.6420000000000009</c:v>
                </c:pt>
                <c:pt idx="2">
                  <c:v>0.49000000000000032</c:v>
                </c:pt>
                <c:pt idx="3">
                  <c:v>0.44800000000000001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Algo Satisfecho</c:v>
                </c:pt>
              </c:strCache>
            </c:strRef>
          </c:tx>
          <c:dLbls>
            <c:dLbl>
              <c:idx val="0"/>
              <c:layout>
                <c:manualLayout>
                  <c:x val="2.6426241465856252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2.8828627053661349E-2"/>
                  <c:y val="-1.6537351953263103E-2"/>
                </c:manualLayout>
              </c:layout>
              <c:showVal val="1"/>
            </c:dLbl>
            <c:dLbl>
              <c:idx val="2"/>
              <c:layout>
                <c:manualLayout>
                  <c:x val="2.4023855878051142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3.3633398229271645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900"/>
                </a:pPr>
                <a:endParaRPr lang="es-CO"/>
              </a:p>
            </c:txPr>
            <c:showVal val="1"/>
          </c:dLbls>
          <c:cat>
            <c:strRef>
              <c:f>Hoja1!$A$2:$A$5</c:f>
              <c:strCache>
                <c:ptCount val="4"/>
                <c:pt idx="0">
                  <c:v>ISS</c:v>
                </c:pt>
                <c:pt idx="1">
                  <c:v>Gobierno</c:v>
                </c:pt>
                <c:pt idx="2">
                  <c:v>EPS</c:v>
                </c:pt>
                <c:pt idx="3">
                  <c:v>ARS</c:v>
                </c:pt>
              </c:strCache>
            </c:strRef>
          </c:cat>
          <c:val>
            <c:numRef>
              <c:f>Hoja1!$C$2:$C$5</c:f>
              <c:numCache>
                <c:formatCode>0.0%</c:formatCode>
                <c:ptCount val="4"/>
                <c:pt idx="0">
                  <c:v>0.36900000000000038</c:v>
                </c:pt>
                <c:pt idx="1">
                  <c:v>0.251</c:v>
                </c:pt>
                <c:pt idx="2">
                  <c:v>0.35600000000000032</c:v>
                </c:pt>
                <c:pt idx="3">
                  <c:v>0.35600000000000032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Algo Insatisfecho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cat>
            <c:strRef>
              <c:f>Hoja1!$A$2:$A$5</c:f>
              <c:strCache>
                <c:ptCount val="4"/>
                <c:pt idx="0">
                  <c:v>ISS</c:v>
                </c:pt>
                <c:pt idx="1">
                  <c:v>Gobierno</c:v>
                </c:pt>
                <c:pt idx="2">
                  <c:v>EPS</c:v>
                </c:pt>
                <c:pt idx="3">
                  <c:v>ARS</c:v>
                </c:pt>
              </c:strCache>
            </c:strRef>
          </c:cat>
          <c:val>
            <c:numRef>
              <c:f>Hoja1!$D$2:$D$5</c:f>
              <c:numCache>
                <c:formatCode>0.0%</c:formatCode>
                <c:ptCount val="4"/>
                <c:pt idx="0">
                  <c:v>0.18000000000000019</c:v>
                </c:pt>
                <c:pt idx="1">
                  <c:v>7.0000000000000021E-2</c:v>
                </c:pt>
                <c:pt idx="2">
                  <c:v>9.0000000000000024E-2</c:v>
                </c:pt>
                <c:pt idx="3">
                  <c:v>0.1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Muy Insatisfecho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ISS</c:v>
                </c:pt>
                <c:pt idx="1">
                  <c:v>Gobierno</c:v>
                </c:pt>
                <c:pt idx="2">
                  <c:v>EPS</c:v>
                </c:pt>
                <c:pt idx="3">
                  <c:v>ARS</c:v>
                </c:pt>
              </c:strCache>
            </c:strRef>
          </c:cat>
          <c:val>
            <c:numRef>
              <c:f>Hoja1!$E$2:$E$5</c:f>
              <c:numCache>
                <c:formatCode>0.0%</c:formatCode>
                <c:ptCount val="4"/>
                <c:pt idx="0">
                  <c:v>0.1</c:v>
                </c:pt>
                <c:pt idx="1">
                  <c:v>4.0000000000000022E-2</c:v>
                </c:pt>
                <c:pt idx="2">
                  <c:v>0.05</c:v>
                </c:pt>
                <c:pt idx="3">
                  <c:v>7.0000000000000021E-2</c:v>
                </c:pt>
              </c:numCache>
            </c:numRef>
          </c:val>
        </c:ser>
        <c:axId val="52025984"/>
        <c:axId val="63648128"/>
      </c:barChart>
      <c:catAx>
        <c:axId val="52025984"/>
        <c:scaling>
          <c:orientation val="minMax"/>
        </c:scaling>
        <c:axPos val="b"/>
        <c:tickLblPos val="nextTo"/>
        <c:crossAx val="63648128"/>
        <c:crosses val="autoZero"/>
        <c:auto val="1"/>
        <c:lblAlgn val="ctr"/>
        <c:lblOffset val="100"/>
      </c:catAx>
      <c:valAx>
        <c:axId val="63648128"/>
        <c:scaling>
          <c:orientation val="minMax"/>
        </c:scaling>
        <c:axPos val="l"/>
        <c:numFmt formatCode="0.0%" sourceLinked="1"/>
        <c:tickLblPos val="nextTo"/>
        <c:crossAx val="520259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646290887133814E-2"/>
          <c:y val="0.87127573521580826"/>
          <c:w val="0.9511384991008347"/>
          <c:h val="0.11987133496082537"/>
        </c:manualLayout>
      </c:layout>
      <c:txPr>
        <a:bodyPr/>
        <a:lstStyle/>
        <a:p>
          <a:pPr>
            <a:defRPr sz="900"/>
          </a:pPr>
          <a:endParaRPr lang="es-CO"/>
        </a:p>
      </c:txPr>
    </c:legend>
    <c:plotVisOnly val="1"/>
  </c:chart>
  <c:txPr>
    <a:bodyPr/>
    <a:lstStyle/>
    <a:p>
      <a:pPr>
        <a:defRPr sz="1100">
          <a:latin typeface="Tahoma" pitchFamily="34" charset="0"/>
          <a:ea typeface="Tahoma" pitchFamily="34" charset="0"/>
          <a:cs typeface="Tahoma" pitchFamily="34" charset="0"/>
        </a:defRPr>
      </a:pPr>
      <a:endParaRPr lang="es-CO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chart>
    <c:autoTitleDeleted val="1"/>
    <c:plotArea>
      <c:layout>
        <c:manualLayout>
          <c:layoutTarget val="inner"/>
          <c:xMode val="edge"/>
          <c:yMode val="edge"/>
          <c:x val="0.17175829633129625"/>
          <c:y val="0.13453001981516224"/>
          <c:w val="0.79542119438226511"/>
          <c:h val="0.62809203629565435"/>
        </c:manualLayout>
      </c:layout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Sí 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dLbls>
            <c:showVal val="1"/>
          </c:dLbls>
          <c:cat>
            <c:strRef>
              <c:f>Hoja1!$A$2:$A$4</c:f>
              <c:strCache>
                <c:ptCount val="3"/>
                <c:pt idx="0">
                  <c:v>Baja</c:v>
                </c:pt>
                <c:pt idx="1">
                  <c:v>Media</c:v>
                </c:pt>
                <c:pt idx="2">
                  <c:v>Alta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0.98399999999999999</c:v>
                </c:pt>
                <c:pt idx="1">
                  <c:v>0.98399999999999999</c:v>
                </c:pt>
                <c:pt idx="2">
                  <c:v>0.97800000000000065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</c:v>
                </c:pt>
              </c:strCache>
            </c:strRef>
          </c:tx>
          <c:dLbls>
            <c:showVal val="1"/>
          </c:dLbls>
          <c:cat>
            <c:strRef>
              <c:f>Hoja1!$A$2:$A$4</c:f>
              <c:strCache>
                <c:ptCount val="3"/>
                <c:pt idx="0">
                  <c:v>Baja</c:v>
                </c:pt>
                <c:pt idx="1">
                  <c:v>Media</c:v>
                </c:pt>
                <c:pt idx="2">
                  <c:v>Alta</c:v>
                </c:pt>
              </c:strCache>
            </c:strRef>
          </c:cat>
          <c:val>
            <c:numRef>
              <c:f>Hoja1!$C$2:$C$4</c:f>
              <c:numCache>
                <c:formatCode>0.0%</c:formatCode>
                <c:ptCount val="3"/>
                <c:pt idx="0">
                  <c:v>1.6000000000000021E-2</c:v>
                </c:pt>
                <c:pt idx="1">
                  <c:v>1.7000000000000001E-2</c:v>
                </c:pt>
                <c:pt idx="2">
                  <c:v>2.1999999999999999E-2</c:v>
                </c:pt>
              </c:numCache>
            </c:numRef>
          </c:val>
        </c:ser>
        <c:axId val="63747200"/>
        <c:axId val="63748736"/>
      </c:barChart>
      <c:catAx>
        <c:axId val="63747200"/>
        <c:scaling>
          <c:orientation val="minMax"/>
        </c:scaling>
        <c:axPos val="b"/>
        <c:tickLblPos val="nextTo"/>
        <c:crossAx val="63748736"/>
        <c:crosses val="autoZero"/>
        <c:auto val="1"/>
        <c:lblAlgn val="ctr"/>
        <c:lblOffset val="100"/>
      </c:catAx>
      <c:valAx>
        <c:axId val="63748736"/>
        <c:scaling>
          <c:orientation val="minMax"/>
        </c:scaling>
        <c:axPos val="l"/>
        <c:numFmt formatCode="0.0%" sourceLinked="1"/>
        <c:tickLblPos val="nextTo"/>
        <c:crossAx val="637472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6950552586251861"/>
          <c:y val="0.88099159799795257"/>
          <c:w val="0.38961294417249243"/>
          <c:h val="0.11900829455501424"/>
        </c:manualLayout>
      </c:layout>
    </c:legend>
    <c:plotVisOnly val="1"/>
  </c:chart>
  <c:txPr>
    <a:bodyPr/>
    <a:lstStyle/>
    <a:p>
      <a:pPr>
        <a:defRPr sz="1100">
          <a:latin typeface="Tahoma" pitchFamily="34" charset="0"/>
          <a:ea typeface="Tahoma" pitchFamily="34" charset="0"/>
          <a:cs typeface="Tahoma" pitchFamily="34" charset="0"/>
        </a:defRPr>
      </a:pPr>
      <a:endParaRPr lang="es-CO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CO"/>
  <c:chart>
    <c:plotArea>
      <c:layout/>
      <c:lineChart>
        <c:grouping val="standard"/>
        <c:ser>
          <c:idx val="0"/>
          <c:order val="0"/>
          <c:tx>
            <c:strRef>
              <c:f>Hoja1!$B$1</c:f>
              <c:strCache>
                <c:ptCount val="1"/>
                <c:pt idx="0">
                  <c:v>Población DANE</c:v>
                </c:pt>
              </c:strCache>
            </c:strRef>
          </c:tx>
          <c:marker>
            <c:symbol val="none"/>
          </c:marker>
          <c:cat>
            <c:strRef>
              <c:f>Hoja1!$A$2:$A$19</c:f>
              <c:strCach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2010*</c:v>
                </c:pt>
                <c:pt idx="13">
                  <c:v>2011*</c:v>
                </c:pt>
                <c:pt idx="14">
                  <c:v>2012*</c:v>
                </c:pt>
                <c:pt idx="15">
                  <c:v>2013*</c:v>
                </c:pt>
                <c:pt idx="16">
                  <c:v>2014*</c:v>
                </c:pt>
                <c:pt idx="17">
                  <c:v>2015*</c:v>
                </c:pt>
              </c:strCache>
            </c:strRef>
          </c:cat>
          <c:val>
            <c:numRef>
              <c:f>Hoja1!$B$2:$B$19</c:f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Población Régimen Contributivo</c:v>
                </c:pt>
              </c:strCache>
            </c:strRef>
          </c:tx>
          <c:marker>
            <c:symbol val="none"/>
          </c:marker>
          <c:dLbls>
            <c:dLbl>
              <c:idx val="12"/>
              <c:layout>
                <c:manualLayout>
                  <c:x val="-1.1437908496732044E-2"/>
                  <c:y val="-4.6296296296296377E-2"/>
                </c:manualLayout>
              </c:layout>
              <c:showVal val="1"/>
            </c:dLbl>
            <c:delete val="1"/>
          </c:dLbls>
          <c:cat>
            <c:strRef>
              <c:f>Hoja1!$A$2:$A$19</c:f>
              <c:strCach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2010*</c:v>
                </c:pt>
                <c:pt idx="13">
                  <c:v>2011*</c:v>
                </c:pt>
                <c:pt idx="14">
                  <c:v>2012*</c:v>
                </c:pt>
                <c:pt idx="15">
                  <c:v>2013*</c:v>
                </c:pt>
                <c:pt idx="16">
                  <c:v>2014*</c:v>
                </c:pt>
                <c:pt idx="17">
                  <c:v>2015*</c:v>
                </c:pt>
              </c:strCache>
            </c:strRef>
          </c:cat>
          <c:val>
            <c:numRef>
              <c:f>Hoja1!$C$2:$C$19</c:f>
              <c:numCache>
                <c:formatCode>0.00</c:formatCode>
                <c:ptCount val="18"/>
                <c:pt idx="0">
                  <c:v>11.860174000000002</c:v>
                </c:pt>
                <c:pt idx="1">
                  <c:v>13.003597000000006</c:v>
                </c:pt>
                <c:pt idx="2">
                  <c:v>13.063046000000014</c:v>
                </c:pt>
                <c:pt idx="3">
                  <c:v>13.335932000000012</c:v>
                </c:pt>
                <c:pt idx="4">
                  <c:v>13.165463000000004</c:v>
                </c:pt>
                <c:pt idx="5">
                  <c:v>13.805201</c:v>
                </c:pt>
                <c:pt idx="6">
                  <c:v>14.857250000000002</c:v>
                </c:pt>
                <c:pt idx="7">
                  <c:v>15.533582000000004</c:v>
                </c:pt>
                <c:pt idx="8">
                  <c:v>16.352751000000001</c:v>
                </c:pt>
                <c:pt idx="9">
                  <c:v>17.09353799999997</c:v>
                </c:pt>
                <c:pt idx="10">
                  <c:v>17.762603999999957</c:v>
                </c:pt>
                <c:pt idx="11">
                  <c:v>18.062854999999999</c:v>
                </c:pt>
                <c:pt idx="12">
                  <c:v>17.94763199999997</c:v>
                </c:pt>
                <c:pt idx="13" formatCode="General">
                  <c:v>18.010000000000005</c:v>
                </c:pt>
                <c:pt idx="14" formatCode="General">
                  <c:v>18.5</c:v>
                </c:pt>
                <c:pt idx="15" formatCode="General">
                  <c:v>19</c:v>
                </c:pt>
                <c:pt idx="16" formatCode="General">
                  <c:v>19.600000000000001</c:v>
                </c:pt>
                <c:pt idx="17" formatCode="General">
                  <c:v>20.2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Población Régimen Subsidiado</c:v>
                </c:pt>
              </c:strCache>
            </c:strRef>
          </c:tx>
          <c:spPr>
            <a:ln>
              <a:solidFill>
                <a:schemeClr val="tx1">
                  <a:lumMod val="65000"/>
                  <a:lumOff val="35000"/>
                </a:schemeClr>
              </a:solidFill>
            </a:ln>
          </c:spPr>
          <c:marker>
            <c:symbol val="none"/>
          </c:marker>
          <c:dLbls>
            <c:dLbl>
              <c:idx val="12"/>
              <c:layout>
                <c:manualLayout>
                  <c:x val="-1.6339869281045772E-3"/>
                  <c:y val="-5.8641975308641965E-2"/>
                </c:manualLayout>
              </c:layout>
              <c:showVal val="1"/>
            </c:dLbl>
            <c:delete val="1"/>
          </c:dLbls>
          <c:cat>
            <c:strRef>
              <c:f>Hoja1!$A$2:$A$19</c:f>
              <c:strCache>
                <c:ptCount val="1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2010*</c:v>
                </c:pt>
                <c:pt idx="13">
                  <c:v>2011*</c:v>
                </c:pt>
                <c:pt idx="14">
                  <c:v>2012*</c:v>
                </c:pt>
                <c:pt idx="15">
                  <c:v>2013*</c:v>
                </c:pt>
                <c:pt idx="16">
                  <c:v>2014*</c:v>
                </c:pt>
                <c:pt idx="17">
                  <c:v>2015*</c:v>
                </c:pt>
              </c:strCache>
            </c:strRef>
          </c:cat>
          <c:val>
            <c:numRef>
              <c:f>Hoja1!$D$2:$D$19</c:f>
              <c:numCache>
                <c:formatCode>0.00</c:formatCode>
                <c:ptCount val="18"/>
                <c:pt idx="0">
                  <c:v>8.5270609999999998</c:v>
                </c:pt>
                <c:pt idx="1">
                  <c:v>9.3258320000000143</c:v>
                </c:pt>
                <c:pt idx="2">
                  <c:v>9.5105660000000007</c:v>
                </c:pt>
                <c:pt idx="3">
                  <c:v>11.069182000000012</c:v>
                </c:pt>
                <c:pt idx="4">
                  <c:v>10.744288999999998</c:v>
                </c:pt>
                <c:pt idx="5">
                  <c:v>11.867947000000004</c:v>
                </c:pt>
                <c:pt idx="6">
                  <c:v>15.553474000000012</c:v>
                </c:pt>
                <c:pt idx="7">
                  <c:v>18.438013000000002</c:v>
                </c:pt>
                <c:pt idx="8">
                  <c:v>20.125263</c:v>
                </c:pt>
                <c:pt idx="9">
                  <c:v>21.606812000000001</c:v>
                </c:pt>
                <c:pt idx="10">
                  <c:v>23.600999999999999</c:v>
                </c:pt>
                <c:pt idx="11">
                  <c:v>23.373913000000005</c:v>
                </c:pt>
                <c:pt idx="12">
                  <c:v>24.373913000000005</c:v>
                </c:pt>
                <c:pt idx="13">
                  <c:v>25.19</c:v>
                </c:pt>
                <c:pt idx="14" formatCode="General">
                  <c:v>25.279999999999987</c:v>
                </c:pt>
                <c:pt idx="15" formatCode="General">
                  <c:v>25.32</c:v>
                </c:pt>
                <c:pt idx="16" formatCode="General">
                  <c:v>25.29</c:v>
                </c:pt>
                <c:pt idx="17" formatCode="General">
                  <c:v>25.21</c:v>
                </c:pt>
              </c:numCache>
            </c:numRef>
          </c:val>
        </c:ser>
        <c:marker val="1"/>
        <c:axId val="63810560"/>
        <c:axId val="63816448"/>
      </c:lineChart>
      <c:catAx>
        <c:axId val="63810560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 sz="1400"/>
            </a:pPr>
            <a:endParaRPr lang="es-CO"/>
          </a:p>
        </c:txPr>
        <c:crossAx val="63816448"/>
        <c:crosses val="autoZero"/>
        <c:auto val="1"/>
        <c:lblAlgn val="ctr"/>
        <c:lblOffset val="100"/>
      </c:catAx>
      <c:valAx>
        <c:axId val="63816448"/>
        <c:scaling>
          <c:orientation val="minMax"/>
          <c:min val="5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s-MX" dirty="0" smtClean="0"/>
                  <a:t>Millones</a:t>
                </a:r>
                <a:r>
                  <a:rPr lang="es-MX" baseline="0" dirty="0" smtClean="0"/>
                  <a:t> de personas</a:t>
                </a:r>
                <a:endParaRPr lang="es-CO" dirty="0"/>
              </a:p>
            </c:rich>
          </c:tx>
          <c:layout>
            <c:manualLayout>
              <c:xMode val="edge"/>
              <c:yMode val="edge"/>
              <c:x val="3.2679738562091591E-3"/>
              <c:y val="0.22127539613103936"/>
            </c:manualLayout>
          </c:layout>
        </c:title>
        <c:numFmt formatCode="0.00" sourceLinked="1"/>
        <c:tickLblPos val="nextTo"/>
        <c:crossAx val="63810560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200">
          <a:latin typeface="Tahoma" pitchFamily="34" charset="0"/>
          <a:ea typeface="Tahoma" pitchFamily="34" charset="0"/>
          <a:cs typeface="Tahoma" pitchFamily="34" charset="0"/>
        </a:defRPr>
      </a:pPr>
      <a:endParaRPr lang="es-CO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0.41837</cdr:x>
      <cdr:y>0</cdr:y>
    </cdr:from>
    <cdr:to>
      <cdr:x>0.79337</cdr:x>
      <cdr:y>0.07639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2928958" y="-71438"/>
          <a:ext cx="2625346" cy="2902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ES" sz="1400" b="1" dirty="0" smtClean="0"/>
            <a:t>Evaluación (2006 – 2008)</a:t>
          </a:r>
          <a:endParaRPr lang="es-ES" sz="1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1E98B-4672-44BF-AA4F-2265FA77E22D}" type="datetimeFigureOut">
              <a:rPr lang="es-CO" smtClean="0"/>
              <a:pPr/>
              <a:t>17/08/2010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BF0BA-B8C9-4A0D-95EB-415538D71DA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3A4B0F-F445-4BDB-A066-EFEA6CFE8B6C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 smtClean="0">
              <a:solidFill>
                <a:prstClr val="black"/>
              </a:solidFill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ES" smtClean="0"/>
          </a:p>
        </p:txBody>
      </p:sp>
      <p:sp>
        <p:nvSpPr>
          <p:cNvPr id="993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EAA73F-147D-4CE4-A42F-13911792ABE0}" type="slidenum">
              <a:rPr lang="es-ES" smtClean="0"/>
              <a:pPr/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CO" smtClean="0"/>
          </a:p>
        </p:txBody>
      </p:sp>
      <p:sp>
        <p:nvSpPr>
          <p:cNvPr id="5124" name="3 Marcador de número de diapositiva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3E92C5-11C4-4B0C-A969-88E75B83AE0D}" type="slidenum">
              <a:rPr lang="es-ES" smtClean="0"/>
              <a:pPr>
                <a:defRPr/>
              </a:pPr>
              <a:t>6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07AA4-D886-48BA-8960-9A55002FCB71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D99FB-3BDC-43FE-9EE3-85499488D0F6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55A6D-6CD6-4718-AEE6-BE0AB4964ACE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7B579-692C-47B6-A70B-8C1458CA5EC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8F7C4-E098-4DDD-AA2E-FC84CAEF0BC2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B56C9-294B-43E8-9EFD-FCDB015192CA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EB04CD-974D-4F5D-A55E-2F70109E7F60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6236-40CF-4984-AFA8-D2B72B062441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24F74-22F7-41B4-8C91-3F4F1BDFE2C3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38622-58D1-476A-92F1-06C9EB5A9E0A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ADABC-38C6-4F47-921D-825B5F3BC50B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6D889-05EB-48EF-990A-7CB64ED5BFEF}" type="slidenum">
              <a:rPr lang="es-ES_tradnl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 algn="ctr" eaLnBrk="0" fontAlgn="base" hangingPunct="0">
              <a:spcAft>
                <a:spcPct val="0"/>
              </a:spcAft>
              <a:defRPr/>
            </a:pPr>
            <a:endParaRPr lang="es-ES_tradn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+mn-lt"/>
              </a:defRPr>
            </a:lvl1pPr>
          </a:lstStyle>
          <a:p>
            <a:pPr eaLnBrk="0" fontAlgn="base" hangingPunct="0">
              <a:spcAft>
                <a:spcPct val="0"/>
              </a:spcAft>
              <a:defRPr/>
            </a:pPr>
            <a:fld id="{E2BF8421-ECD8-443A-B95C-CBD8216EAB14}" type="slidenum">
              <a:rPr lang="es-ES_tradnl">
                <a:solidFill>
                  <a:srgbClr val="000000"/>
                </a:solidFill>
              </a:rPr>
              <a:pPr eaLnBrk="0" fontAlgn="base" hangingPunct="0">
                <a:spcAft>
                  <a:spcPct val="0"/>
                </a:spcAft>
                <a:defRPr/>
              </a:pPr>
              <a:t>‹Nº›</a:t>
            </a:fld>
            <a:endParaRPr lang="es-ES_tradnl">
              <a:solidFill>
                <a:srgbClr val="000000"/>
              </a:solidFill>
            </a:endParaRPr>
          </a:p>
        </p:txBody>
      </p:sp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1143000" y="330200"/>
            <a:ext cx="4267200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s-ES_tradnl" b="1">
                <a:solidFill>
                  <a:srgbClr val="FFFFFF"/>
                </a:solidFill>
                <a:latin typeface="Arial Narrow" pitchFamily="34" charset="0"/>
              </a:rPr>
              <a:t>Ministerio de la Protección Social                                     </a:t>
            </a:r>
            <a:r>
              <a:rPr lang="es-ES_tradnl" sz="1600">
                <a:solidFill>
                  <a:srgbClr val="FFFFFF"/>
                </a:solidFill>
                <a:latin typeface="Arial Narrow" pitchFamily="34" charset="0"/>
              </a:rPr>
              <a:t>República de Colombia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Hoja_de_c_lculo_de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2"/>
          <p:cNvSpPr txBox="1">
            <a:spLocks noChangeArrowheads="1"/>
          </p:cNvSpPr>
          <p:nvPr/>
        </p:nvSpPr>
        <p:spPr bwMode="auto">
          <a:xfrm>
            <a:off x="1094874" y="5949950"/>
            <a:ext cx="6896100" cy="66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</a:pPr>
            <a:r>
              <a:rPr lang="es-ES_tradnl" sz="2200" b="1" dirty="0">
                <a:solidFill>
                  <a:srgbClr val="000000"/>
                </a:solidFill>
                <a:latin typeface="Arial Unicode MS" pitchFamily="34" charset="-128"/>
              </a:rPr>
              <a:t>Ministerio de la Protección Social                                </a:t>
            </a:r>
            <a:r>
              <a:rPr lang="es-ES_tradnl" sz="2000" dirty="0">
                <a:solidFill>
                  <a:srgbClr val="000000"/>
                </a:solidFill>
                <a:latin typeface="Arial Unicode MS" pitchFamily="34" charset="-128"/>
              </a:rPr>
              <a:t>República de Colombia</a:t>
            </a:r>
            <a:endParaRPr lang="es-ES_tradnl" sz="1600" b="1" dirty="0">
              <a:solidFill>
                <a:srgbClr val="000000"/>
              </a:solidFill>
              <a:latin typeface="Arial Unicode MS" pitchFamily="34" charset="-128"/>
            </a:endParaRPr>
          </a:p>
        </p:txBody>
      </p:sp>
      <p:sp>
        <p:nvSpPr>
          <p:cNvPr id="9219" name="Rectangle 13"/>
          <p:cNvSpPr>
            <a:spLocks noChangeArrowheads="1"/>
          </p:cNvSpPr>
          <p:nvPr/>
        </p:nvSpPr>
        <p:spPr bwMode="auto">
          <a:xfrm>
            <a:off x="0" y="0"/>
            <a:ext cx="9144000" cy="2514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-"/>
            </a:pPr>
            <a:endParaRPr lang="es-ES" sz="1600">
              <a:solidFill>
                <a:srgbClr val="000000"/>
              </a:solidFill>
              <a:latin typeface="Tahoma" pitchFamily="34" charset="0"/>
            </a:endParaRPr>
          </a:p>
        </p:txBody>
      </p:sp>
      <p:pic>
        <p:nvPicPr>
          <p:cNvPr id="9220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475" y="71414"/>
            <a:ext cx="2303463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15"/>
          <p:cNvSpPr>
            <a:spLocks noChangeArrowheads="1"/>
          </p:cNvSpPr>
          <p:nvPr/>
        </p:nvSpPr>
        <p:spPr bwMode="auto">
          <a:xfrm>
            <a:off x="490001" y="2636912"/>
            <a:ext cx="8208962" cy="31208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 algn="ctr" eaLnBrk="0" fontAlgn="base" hangingPunct="0">
              <a:lnSpc>
                <a:spcPct val="20000"/>
              </a:lnSpc>
              <a:spcBef>
                <a:spcPct val="20000"/>
              </a:spcBef>
              <a:spcAft>
                <a:spcPct val="0"/>
              </a:spcAft>
              <a:buFont typeface="Tahoma" pitchFamily="34" charset="0"/>
              <a:buNone/>
            </a:pPr>
            <a:endParaRPr lang="es-CO" sz="24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171450" indent="-171450" algn="ctr" eaLnBrk="0" fontAlgn="base" hangingPunct="0">
              <a:lnSpc>
                <a:spcPct val="10000"/>
              </a:lnSpc>
              <a:spcBef>
                <a:spcPct val="20000"/>
              </a:spcBef>
              <a:spcAft>
                <a:spcPct val="0"/>
              </a:spcAft>
              <a:buFont typeface="Tahoma" pitchFamily="34" charset="0"/>
              <a:buNone/>
            </a:pPr>
            <a:endParaRPr lang="es-CO" sz="24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171450" indent="-17145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Tahoma" pitchFamily="34" charset="0"/>
              <a:buNone/>
            </a:pPr>
            <a:r>
              <a:rPr lang="es-CO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SISTEMA DE SALUD COLOMBIANO: PROPUESTAS PARA SU </a:t>
            </a:r>
            <a:r>
              <a:rPr lang="es-CO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SOSTENIBILIDAD</a:t>
            </a:r>
          </a:p>
          <a:p>
            <a:pPr marL="171450" indent="-17145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Tahoma" pitchFamily="34" charset="0"/>
              <a:buNone/>
            </a:pPr>
            <a:endParaRPr lang="es-C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171450" indent="-17145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Tahoma" pitchFamily="34" charset="0"/>
              <a:buNone/>
            </a:pP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HACIA UN SISTEMA DE SALUD CON CALIDAD, EQUIDAD Y SOSTENIBILIDAD</a:t>
            </a:r>
            <a:endParaRPr lang="es-CO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171450" indent="-17145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Tahoma" pitchFamily="34" charset="0"/>
              <a:buNone/>
            </a:pPr>
            <a:endParaRPr lang="es-MX" sz="28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marL="171450" indent="-17145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Tahoma" pitchFamily="34" charset="0"/>
              <a:buNone/>
            </a:pPr>
            <a:r>
              <a:rPr lang="es-MX" sz="2800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Miércoles 18 de agosto de 2010</a:t>
            </a:r>
            <a:endParaRPr lang="es-ES" sz="2800" b="1" dirty="0"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28596" y="1753451"/>
            <a:ext cx="81758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1" indent="-571500" algn="just">
              <a:buFont typeface="+mj-lt"/>
              <a:buAutoNum type="romanUcPeriod"/>
            </a:pPr>
            <a:r>
              <a:rPr lang="es-MX" sz="3200" dirty="0" smtClean="0">
                <a:latin typeface="Calibri" pitchFamily="34" charset="0"/>
              </a:rPr>
              <a:t>Algunos indicadores </a:t>
            </a:r>
          </a:p>
          <a:p>
            <a:pPr marL="355600" lvl="1" indent="-355600" algn="just">
              <a:buFont typeface="+mj-lt"/>
              <a:buAutoNum type="romanUcPeriod"/>
            </a:pPr>
            <a:endParaRPr lang="es-CO" sz="1000" b="1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/>
            </a:pPr>
            <a:r>
              <a:rPr lang="es-CO" sz="3200" dirty="0" smtClean="0">
                <a:latin typeface="Calibri" pitchFamily="34" charset="0"/>
              </a:rPr>
              <a:t>Prioridades del Gobierno</a:t>
            </a:r>
          </a:p>
          <a:p>
            <a:pPr marL="355600" lvl="1" indent="-355600" algn="just">
              <a:buFont typeface="+mj-lt"/>
              <a:buAutoNum type="romanUcPeriod"/>
            </a:pPr>
            <a:endParaRPr lang="es-CO" sz="10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/>
            </a:pPr>
            <a:r>
              <a:rPr lang="es-CO" sz="3200" b="1" dirty="0" smtClean="0">
                <a:latin typeface="Calibri" pitchFamily="34" charset="0"/>
              </a:rPr>
              <a:t> Mecanismos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Ley Estatutaria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Reforma al sistema de salud (Ley Ordinaria)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Reestructuración al Ministerio de la Protección Social</a:t>
            </a:r>
            <a:endParaRPr lang="es-CO" sz="2800" dirty="0" smtClean="0">
              <a:latin typeface="Calibri" pitchFamily="34" charset="0"/>
            </a:endParaRPr>
          </a:p>
          <a:p>
            <a:pPr marL="355600" lvl="1" indent="-355600" algn="just">
              <a:buNone/>
            </a:pPr>
            <a:endParaRPr lang="es-ES" sz="10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 startAt="4"/>
            </a:pPr>
            <a:r>
              <a:rPr lang="es-CO" sz="3200" dirty="0" smtClean="0">
                <a:latin typeface="Calibri" pitchFamily="34" charset="0"/>
              </a:rPr>
              <a:t> Otros temas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357554" y="1285860"/>
            <a:ext cx="2695546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indent="-171450">
              <a:spcBef>
                <a:spcPct val="0"/>
              </a:spcBef>
              <a:buFont typeface="Tahoma" pitchFamily="34" charset="0"/>
              <a:buNone/>
              <a:defRPr/>
            </a:pPr>
            <a:r>
              <a:rPr lang="es-CO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Ley Estatutaria</a:t>
            </a:r>
            <a:endParaRPr lang="es-ES" sz="32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7158" y="2000240"/>
            <a:ext cx="8429684" cy="476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s-CO" sz="2200" dirty="0">
                <a:solidFill>
                  <a:prstClr val="black"/>
                </a:solidFill>
                <a:latin typeface="Calibri" pitchFamily="34" charset="0"/>
              </a:rPr>
              <a:t>Regulará </a:t>
            </a:r>
            <a:r>
              <a:rPr lang="es-ES_tradnl" sz="2200" dirty="0">
                <a:solidFill>
                  <a:prstClr val="black"/>
                </a:solidFill>
                <a:latin typeface="Calibri" pitchFamily="34" charset="0"/>
              </a:rPr>
              <a:t>el derecho a la igualdad, los principios de calidad, eficiencia, universalidad y equidad en el acceso a los servicios de seguridad social en salud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s-ES_tradnl" sz="2200" dirty="0">
                <a:solidFill>
                  <a:prstClr val="black"/>
                </a:solidFill>
                <a:latin typeface="Calibri" pitchFamily="34" charset="0"/>
              </a:rPr>
              <a:t>También,  regulará el deber de procurar el </a:t>
            </a:r>
            <a:r>
              <a:rPr lang="es-ES_tradnl" sz="2200" dirty="0" err="1" smtClean="0">
                <a:solidFill>
                  <a:prstClr val="black"/>
                </a:solidFill>
                <a:latin typeface="Calibri" pitchFamily="34" charset="0"/>
              </a:rPr>
              <a:t>autocuidado</a:t>
            </a:r>
            <a:r>
              <a:rPr lang="es-ES_tradnl" sz="2200" dirty="0" smtClean="0">
                <a:solidFill>
                  <a:prstClr val="black"/>
                </a:solidFill>
                <a:latin typeface="Calibri" pitchFamily="34" charset="0"/>
              </a:rPr>
              <a:t> </a:t>
            </a:r>
            <a:r>
              <a:rPr lang="es-ES_tradnl" sz="2200" dirty="0">
                <a:solidFill>
                  <a:prstClr val="black"/>
                </a:solidFill>
                <a:latin typeface="Calibri" pitchFamily="34" charset="0"/>
              </a:rPr>
              <a:t>integral de la salud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s-CO" sz="2200" dirty="0">
                <a:solidFill>
                  <a:prstClr val="black"/>
                </a:solidFill>
                <a:latin typeface="Calibri" pitchFamily="34" charset="0"/>
              </a:rPr>
              <a:t>Esta ley busca: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Ø"/>
            </a:pPr>
            <a:r>
              <a:rPr lang="es-ES_tradnl" sz="2000" dirty="0">
                <a:solidFill>
                  <a:prstClr val="black"/>
                </a:solidFill>
                <a:latin typeface="Calibri" pitchFamily="34" charset="0"/>
              </a:rPr>
              <a:t>Especificar que el derecho a la salud de los colombianos se garantiza a través de un POS amplio e incluyente que debe estar actualizado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Ø"/>
            </a:pPr>
            <a:r>
              <a:rPr lang="es-ES_tradnl" sz="2000" dirty="0">
                <a:solidFill>
                  <a:prstClr val="black"/>
                </a:solidFill>
                <a:latin typeface="Calibri" pitchFamily="34" charset="0"/>
              </a:rPr>
              <a:t>Detallar los criterios que deben tenerse en cuenta para la definición y actualización del POS</a:t>
            </a:r>
          </a:p>
          <a:p>
            <a:pPr marL="742950" lvl="1" indent="-285750">
              <a:spcBef>
                <a:spcPct val="20000"/>
              </a:spcBef>
              <a:buFont typeface="Wingdings" pitchFamily="2" charset="2"/>
              <a:buChar char="Ø"/>
            </a:pPr>
            <a:r>
              <a:rPr lang="es-ES_tradnl" sz="2000" dirty="0">
                <a:solidFill>
                  <a:prstClr val="black"/>
                </a:solidFill>
                <a:latin typeface="Calibri" pitchFamily="34" charset="0"/>
              </a:rPr>
              <a:t>Definir el plazo para la unificación de los planes obligatorios y establecer mecanismos temporales para la prestación de servicios no incluidos en el POS del régimen subsidiado . </a:t>
            </a:r>
          </a:p>
          <a:p>
            <a:pPr marL="514350" lvl="1" indent="-514350" algn="just">
              <a:buFont typeface="Wingdings" pitchFamily="2" charset="2"/>
              <a:buChar char="Ø"/>
            </a:pPr>
            <a:endParaRPr lang="es-CO" sz="11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71670" y="1285860"/>
            <a:ext cx="5042534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indent="-171450" algn="ctr">
              <a:spcBef>
                <a:spcPct val="0"/>
              </a:spcBef>
              <a:defRPr/>
            </a:pPr>
            <a:r>
              <a:rPr lang="es-CO" sz="32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Reforma al sistema de salud 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85720" y="2000240"/>
            <a:ext cx="842968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s-CO" dirty="0">
                <a:solidFill>
                  <a:prstClr val="black"/>
                </a:solidFill>
                <a:latin typeface="Calibri" pitchFamily="34" charset="0"/>
              </a:rPr>
              <a:t>Busca que los Colombianos tengan acceso real y de manera sostenible a servicios de salud de buena calidad. 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s-CO" dirty="0">
                <a:solidFill>
                  <a:prstClr val="black"/>
                </a:solidFill>
                <a:latin typeface="Calibri" pitchFamily="34" charset="0"/>
              </a:rPr>
              <a:t>Se mantendrá el modelo de </a:t>
            </a:r>
            <a:r>
              <a:rPr lang="es-CO" dirty="0" smtClean="0">
                <a:solidFill>
                  <a:prstClr val="black"/>
                </a:solidFill>
                <a:latin typeface="Calibri" pitchFamily="34" charset="0"/>
              </a:rPr>
              <a:t>aseguramiento, pero </a:t>
            </a:r>
            <a:r>
              <a:rPr lang="es-CO" dirty="0">
                <a:solidFill>
                  <a:prstClr val="black"/>
                </a:solidFill>
                <a:latin typeface="Calibri" pitchFamily="34" charset="0"/>
              </a:rPr>
              <a:t>con ajustes que permitan: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endParaRPr lang="es-CO" sz="800" dirty="0">
              <a:solidFill>
                <a:prstClr val="black"/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Font typeface="+mj-lt"/>
              <a:buAutoNum type="arabicPeriod"/>
            </a:pPr>
            <a:r>
              <a:rPr lang="es-CO" dirty="0">
                <a:solidFill>
                  <a:prstClr val="black"/>
                </a:solidFill>
                <a:latin typeface="Calibri" pitchFamily="34" charset="0"/>
              </a:rPr>
              <a:t>Mejorar la Calidad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Calibri" pitchFamily="34" charset="0"/>
              </a:rPr>
              <a:t>Exigir que la  información sobre la gestión sea clara, de fácil acceso e incluya indicadores de salud y satisfacción de los usuarios 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Calibri" pitchFamily="34" charset="0"/>
              </a:rPr>
              <a:t>Guías médicas en coordinación con las sociedades científicas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Calibri" pitchFamily="34" charset="0"/>
              </a:rPr>
              <a:t>Generar indicadores trazadores, indicadores centinela y encuestas de satisfacción </a:t>
            </a:r>
            <a:r>
              <a:rPr lang="es-CO" dirty="0" smtClean="0">
                <a:solidFill>
                  <a:srgbClr val="000000"/>
                </a:solidFill>
                <a:latin typeface="Calibri" pitchFamily="34" charset="0"/>
              </a:rPr>
              <a:t>periódicas</a:t>
            </a:r>
            <a:endParaRPr lang="es-CO" dirty="0">
              <a:solidFill>
                <a:srgbClr val="000000"/>
              </a:solidFill>
              <a:latin typeface="Calibri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Calibri" pitchFamily="34" charset="0"/>
              </a:rPr>
              <a:t>Fortalecer la </a:t>
            </a:r>
            <a:r>
              <a:rPr lang="es-CO" dirty="0" err="1" smtClean="0">
                <a:solidFill>
                  <a:srgbClr val="000000"/>
                </a:solidFill>
                <a:latin typeface="Calibri" pitchFamily="34" charset="0"/>
              </a:rPr>
              <a:t>Supersalud</a:t>
            </a:r>
            <a:r>
              <a:rPr lang="es-CO" dirty="0" smtClean="0">
                <a:solidFill>
                  <a:srgbClr val="000000"/>
                </a:solidFill>
                <a:latin typeface="Calibri" pitchFamily="34" charset="0"/>
              </a:rPr>
              <a:t> y el </a:t>
            </a:r>
            <a:r>
              <a:rPr lang="es-CO" dirty="0" err="1" smtClean="0">
                <a:solidFill>
                  <a:srgbClr val="000000"/>
                </a:solidFill>
                <a:latin typeface="Calibri" pitchFamily="34" charset="0"/>
              </a:rPr>
              <a:t>Invima</a:t>
            </a:r>
            <a:endParaRPr lang="es-CO" dirty="0">
              <a:solidFill>
                <a:srgbClr val="000000"/>
              </a:solidFill>
              <a:latin typeface="Calibri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Calibri" pitchFamily="34" charset="0"/>
              </a:rPr>
              <a:t>Reforzar el concepto de red y ampliar la utilización de indicadores de gestión y desempeño atados al presupuesto de los hospitales públicos.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Calibri" pitchFamily="34" charset="0"/>
              </a:rPr>
              <a:t>Sistema que permita evaluar el comportamiento de los costos de tratamientos y procedimientos y el impacto de nuevas tecnologías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endParaRPr lang="es-CO" dirty="0">
              <a:solidFill>
                <a:srgbClr val="000000"/>
              </a:solidFill>
              <a:latin typeface="Calibri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endParaRPr lang="es-CO" dirty="0">
              <a:solidFill>
                <a:prstClr val="black"/>
              </a:solidFill>
              <a:latin typeface="Calibri" pitchFamily="34" charset="0"/>
            </a:endParaRPr>
          </a:p>
          <a:p>
            <a:pPr marL="514350" lvl="1" indent="-514350" algn="just">
              <a:buFont typeface="Wingdings" pitchFamily="2" charset="2"/>
              <a:buChar char="Ø"/>
            </a:pPr>
            <a:endParaRPr lang="es-CO" sz="24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endParaRPr lang="es-CO" sz="1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349498" y="428604"/>
            <a:ext cx="2847254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indent="-171450" algn="ctr">
              <a:spcBef>
                <a:spcPct val="0"/>
              </a:spcBef>
              <a:defRPr/>
            </a:pPr>
            <a:r>
              <a:rPr lang="es-CO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LEY ORDINARIA</a:t>
            </a:r>
            <a:endParaRPr lang="es-CO" sz="3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85720" y="1428736"/>
            <a:ext cx="8429684" cy="5152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ct val="20000"/>
              </a:spcBef>
              <a:buFont typeface="+mj-lt"/>
              <a:buAutoNum type="arabicPeriod" startAt="2"/>
            </a:pPr>
            <a:r>
              <a:rPr lang="es-CO" sz="2400" dirty="0">
                <a:solidFill>
                  <a:srgbClr val="000000"/>
                </a:solidFill>
                <a:latin typeface="Calibri" pitchFamily="34" charset="0"/>
              </a:rPr>
              <a:t>Volcar el sistema a la promoción y prevención y mejorar la atención primaria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000" dirty="0">
                <a:solidFill>
                  <a:srgbClr val="000000"/>
                </a:solidFill>
                <a:latin typeface="Calibri" pitchFamily="34" charset="0"/>
              </a:rPr>
              <a:t>La Nación tendrá a su cargo los aspectos presupuestales y hará cumplir las políticas en promoción, prevención y salud pública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000" dirty="0" smtClean="0">
                <a:solidFill>
                  <a:srgbClr val="000000"/>
                </a:solidFill>
                <a:latin typeface="Calibri" pitchFamily="34" charset="0"/>
              </a:rPr>
              <a:t>Fortalecimiento del modelo de atención primaria en salud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Aumentar capacidad de resolución en el primer nivel de atención</a:t>
            </a:r>
            <a:endParaRPr lang="es-CO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</a:pPr>
            <a:endParaRPr lang="es-CO" sz="1100" dirty="0">
              <a:solidFill>
                <a:srgbClr val="000000"/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Font typeface="+mj-lt"/>
              <a:buAutoNum type="arabicPeriod" startAt="3"/>
            </a:pPr>
            <a:r>
              <a:rPr lang="es-CO" sz="2400" dirty="0">
                <a:solidFill>
                  <a:srgbClr val="000000"/>
                </a:solidFill>
                <a:latin typeface="Calibri" pitchFamily="34" charset="0"/>
              </a:rPr>
              <a:t>Cobertura y acceso al POS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000" dirty="0" smtClean="0">
                <a:solidFill>
                  <a:srgbClr val="000000"/>
                </a:solidFill>
                <a:latin typeface="Calibri" pitchFamily="34" charset="0"/>
              </a:rPr>
              <a:t>Prestación </a:t>
            </a:r>
            <a:r>
              <a:rPr lang="es-CO" sz="2000" dirty="0">
                <a:solidFill>
                  <a:srgbClr val="000000"/>
                </a:solidFill>
                <a:latin typeface="Calibri" pitchFamily="34" charset="0"/>
              </a:rPr>
              <a:t>de los servicios del POS en todo el </a:t>
            </a:r>
            <a:r>
              <a:rPr lang="es-CO" sz="2000" dirty="0" smtClean="0">
                <a:solidFill>
                  <a:srgbClr val="000000"/>
                </a:solidFill>
                <a:latin typeface="Calibri" pitchFamily="34" charset="0"/>
              </a:rPr>
              <a:t>territorio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Período de transición  para que EPS subsidiadas tengan cobertura nacional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Afiliación al Régimen Subsidiado Nacional (portabilidad)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Evaluar la conveniencia de reasignar </a:t>
            </a: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competencia de la </a:t>
            </a: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administración </a:t>
            </a: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del </a:t>
            </a: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régimen subsidiado (hoy en el municipio)</a:t>
            </a:r>
            <a:endParaRPr lang="es-CO" sz="20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38481" y="428604"/>
            <a:ext cx="2847254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indent="-171450" algn="ctr">
              <a:spcBef>
                <a:spcPct val="0"/>
              </a:spcBef>
              <a:defRPr/>
            </a:pPr>
            <a:r>
              <a:rPr lang="es-CO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LEY ORDINARIA</a:t>
            </a:r>
            <a:endParaRPr lang="es-CO" sz="3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06" y="1669908"/>
            <a:ext cx="8929750" cy="604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spcBef>
                <a:spcPct val="20000"/>
              </a:spcBef>
              <a:buFont typeface="+mj-lt"/>
              <a:buAutoNum type="arabicPeriod" startAt="4"/>
            </a:pPr>
            <a:r>
              <a:rPr lang="es-CO" sz="2800" dirty="0" smtClean="0">
                <a:solidFill>
                  <a:srgbClr val="000000"/>
                </a:solidFill>
                <a:latin typeface="Calibri" pitchFamily="34" charset="0"/>
              </a:rPr>
              <a:t>Fortalecimiento </a:t>
            </a:r>
            <a:r>
              <a:rPr lang="es-CO" sz="2800" dirty="0">
                <a:solidFill>
                  <a:srgbClr val="000000"/>
                </a:solidFill>
                <a:latin typeface="Calibri" pitchFamily="34" charset="0"/>
              </a:rPr>
              <a:t>institucional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Calibri" pitchFamily="34" charset="0"/>
              </a:rPr>
              <a:t>Fortalecer el control y la vigilancia en todo el sistema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Evaluar la conveniencia de que la </a:t>
            </a:r>
            <a:r>
              <a:rPr lang="es-CO" sz="2400" dirty="0" err="1">
                <a:solidFill>
                  <a:srgbClr val="000000"/>
                </a:solidFill>
                <a:latin typeface="Calibri" pitchFamily="34" charset="0"/>
              </a:rPr>
              <a:t>Superfinanciera</a:t>
            </a:r>
            <a:r>
              <a:rPr lang="es-CO" sz="2400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vigile el </a:t>
            </a:r>
            <a:r>
              <a:rPr lang="es-CO" sz="2400" dirty="0">
                <a:solidFill>
                  <a:srgbClr val="000000"/>
                </a:solidFill>
                <a:latin typeface="Calibri" pitchFamily="34" charset="0"/>
              </a:rPr>
              <a:t>componente financiero </a:t>
            </a: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y de aseguramiento del sistema de salud</a:t>
            </a:r>
            <a:endParaRPr lang="es-CO" sz="2400" dirty="0">
              <a:solidFill>
                <a:srgbClr val="000000"/>
              </a:solidFill>
              <a:latin typeface="Calibri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Calibri" pitchFamily="34" charset="0"/>
              </a:rPr>
              <a:t>Una sola regulación simple y </a:t>
            </a: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aplicable (unificación normativa)</a:t>
            </a:r>
            <a:endParaRPr lang="es-CO" sz="2400" dirty="0">
              <a:solidFill>
                <a:srgbClr val="000000"/>
              </a:solidFill>
              <a:latin typeface="Calibri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400" dirty="0">
                <a:solidFill>
                  <a:srgbClr val="000000"/>
                </a:solidFill>
                <a:latin typeface="Calibri" pitchFamily="34" charset="0"/>
              </a:rPr>
              <a:t>Simplificar, mejorar la coordinación y hacer más eficiente la administración del régimen subsidiado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s-MX" sz="2000" dirty="0">
                <a:solidFill>
                  <a:srgbClr val="000000"/>
                </a:solidFill>
                <a:latin typeface="Calibri" pitchFamily="34" charset="0"/>
              </a:rPr>
              <a:t>Flujo de recursos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s-MX" sz="2000" dirty="0">
                <a:solidFill>
                  <a:srgbClr val="000000"/>
                </a:solidFill>
                <a:latin typeface="Calibri" pitchFamily="34" charset="0"/>
              </a:rPr>
              <a:t>Giro directo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s-MX" sz="2000" dirty="0">
                <a:solidFill>
                  <a:srgbClr val="000000"/>
                </a:solidFill>
                <a:latin typeface="Calibri" pitchFamily="34" charset="0"/>
              </a:rPr>
              <a:t>Regulación del uso de la intermediación en el régimen </a:t>
            </a: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subsidiado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endParaRPr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914400" lvl="1" indent="-457200">
              <a:spcBef>
                <a:spcPct val="20000"/>
              </a:spcBef>
              <a:buFont typeface="+mj-lt"/>
              <a:buAutoNum type="arabicPeriod" startAt="5"/>
            </a:pPr>
            <a:endParaRPr lang="es-CO" sz="24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endParaRPr lang="es-CO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Font typeface="+mj-lt"/>
              <a:buAutoNum type="arabicPeriod" startAt="4"/>
            </a:pPr>
            <a:endParaRPr lang="es-CO" sz="7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49498" y="428604"/>
            <a:ext cx="2847254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indent="-171450" algn="ctr">
              <a:spcBef>
                <a:spcPct val="0"/>
              </a:spcBef>
              <a:defRPr/>
            </a:pPr>
            <a:r>
              <a:rPr lang="es-CO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LEY ORDINARIA</a:t>
            </a:r>
            <a:endParaRPr lang="es-CO" sz="3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1406" y="1883786"/>
            <a:ext cx="8929750" cy="3896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0" lvl="3" indent="-342900">
              <a:spcBef>
                <a:spcPct val="20000"/>
              </a:spcBef>
            </a:pPr>
            <a:endParaRPr lang="es-MX" sz="12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914400" lvl="1" indent="-457200">
              <a:spcBef>
                <a:spcPct val="20000"/>
              </a:spcBef>
              <a:buFont typeface="+mj-lt"/>
              <a:buAutoNum type="arabicPeriod" startAt="5"/>
            </a:pPr>
            <a:r>
              <a:rPr lang="es-CO" sz="2800" dirty="0" smtClean="0">
                <a:solidFill>
                  <a:srgbClr val="000000"/>
                </a:solidFill>
                <a:latin typeface="Calibri" pitchFamily="34" charset="0"/>
              </a:rPr>
              <a:t>Sostenibilidad del sistema</a:t>
            </a:r>
          </a:p>
          <a:p>
            <a:pPr marL="914400" lvl="1" indent="-457200">
              <a:spcBef>
                <a:spcPct val="20000"/>
              </a:spcBef>
              <a:buFont typeface="+mj-lt"/>
              <a:buAutoNum type="arabicPeriod" startAt="5"/>
            </a:pPr>
            <a:endParaRPr lang="es-CO" sz="500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Unificación de recursos y simplificación de fuentes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Definición de nuevos recursos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es-CO" sz="2000" dirty="0" smtClean="0">
                <a:solidFill>
                  <a:srgbClr val="000000"/>
                </a:solidFill>
                <a:latin typeface="Calibri" pitchFamily="34" charset="0"/>
              </a:rPr>
              <a:t>Regalías (temporal)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Controles al gasto en medicamentos y favorecimiento de genéricos</a:t>
            </a:r>
          </a:p>
          <a:p>
            <a:pPr marL="1257300" lvl="2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Ley Estatutaria</a:t>
            </a:r>
          </a:p>
          <a:p>
            <a:pPr marL="1714500" lvl="3" indent="-342900">
              <a:spcBef>
                <a:spcPct val="20000"/>
              </a:spcBef>
              <a:buFont typeface="Wingdings" pitchFamily="2" charset="2"/>
              <a:buChar char="ü"/>
            </a:pPr>
            <a:endParaRPr lang="es-CO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800100" lvl="1" indent="-342900">
              <a:spcBef>
                <a:spcPct val="20000"/>
              </a:spcBef>
              <a:buFont typeface="+mj-lt"/>
              <a:buAutoNum type="arabicPeriod" startAt="4"/>
            </a:pPr>
            <a:endParaRPr lang="es-CO" sz="7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349498" y="428604"/>
            <a:ext cx="2847254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indent="-171450" algn="ctr">
              <a:spcBef>
                <a:spcPct val="0"/>
              </a:spcBef>
              <a:defRPr/>
            </a:pPr>
            <a:r>
              <a:rPr lang="es-CO" sz="32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LEY ORDINARIA</a:t>
            </a:r>
            <a:endParaRPr lang="es-CO" sz="3200" b="1" dirty="0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59783" y="1285860"/>
            <a:ext cx="786902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 algn="ctr">
              <a:spcBef>
                <a:spcPct val="0"/>
              </a:spcBef>
              <a:defRPr/>
            </a:pPr>
            <a:r>
              <a:rPr lang="es-CO" sz="36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Reforma </a:t>
            </a:r>
            <a:r>
              <a:rPr lang="es-CO" sz="36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al </a:t>
            </a:r>
            <a:r>
              <a:rPr lang="es-CO" sz="36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Ministerio de la Protección Social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85720" y="2571744"/>
            <a:ext cx="807249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1" indent="-514350" algn="just"/>
            <a:endParaRPr lang="es-CO" sz="1100" dirty="0" smtClean="0">
              <a:latin typeface="Cambria" pitchFamily="18" charset="0"/>
            </a:endParaRPr>
          </a:p>
          <a:p>
            <a:pPr marL="514350" lvl="1" indent="-514350" algn="just">
              <a:buFont typeface="+mj-lt"/>
              <a:buAutoNum type="romanUcPeriod"/>
            </a:pPr>
            <a:endParaRPr lang="es-CO" sz="2400" dirty="0">
              <a:latin typeface="Cambria" pitchFamily="18" charset="0"/>
            </a:endParaRPr>
          </a:p>
          <a:p>
            <a:endParaRPr lang="es-CO" sz="1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57158" y="2694840"/>
            <a:ext cx="8429684" cy="3331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1" indent="-571500" algn="just">
              <a:buFont typeface="+mj-lt"/>
              <a:buAutoNum type="arabicPeriod" startAt="3"/>
            </a:pPr>
            <a:endParaRPr lang="es-CO" sz="24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arabicPeriod"/>
            </a:pPr>
            <a:r>
              <a:rPr lang="es-CO" sz="2400" dirty="0" smtClean="0">
                <a:latin typeface="Calibri" pitchFamily="34" charset="0"/>
              </a:rPr>
              <a:t>Ministerio de Salud</a:t>
            </a:r>
          </a:p>
          <a:p>
            <a:pPr marL="571500" lvl="1" indent="-571500" algn="just">
              <a:buFont typeface="+mj-lt"/>
              <a:buAutoNum type="arabicPeriod"/>
            </a:pPr>
            <a:endParaRPr lang="es-CO" sz="24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arabicPeriod"/>
            </a:pPr>
            <a:r>
              <a:rPr lang="es-CO" sz="2400" dirty="0" smtClean="0">
                <a:latin typeface="Calibri" pitchFamily="34" charset="0"/>
              </a:rPr>
              <a:t>Ministerio de Trabajo</a:t>
            </a:r>
          </a:p>
          <a:p>
            <a:pPr marL="571500" lvl="1" indent="-571500" algn="just">
              <a:buFont typeface="+mj-lt"/>
              <a:buAutoNum type="arabicPeriod"/>
            </a:pPr>
            <a:endParaRPr lang="es-CO" sz="24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arabicPeriod"/>
            </a:pPr>
            <a:r>
              <a:rPr lang="es-MX" sz="2400" dirty="0" smtClean="0">
                <a:solidFill>
                  <a:srgbClr val="000000"/>
                </a:solidFill>
                <a:latin typeface="Calibri" pitchFamily="34" charset="0"/>
              </a:rPr>
              <a:t>Creación del organismo técnico evaluador de tecnologías y procedimientos</a:t>
            </a:r>
            <a:endParaRPr lang="es-CO" sz="2400" dirty="0" smtClean="0">
              <a:latin typeface="Calibri" pitchFamily="34" charset="0"/>
            </a:endParaRPr>
          </a:p>
          <a:p>
            <a:pPr marL="514350" lvl="1" indent="-514350" algn="just">
              <a:buFont typeface="+mj-lt"/>
              <a:buAutoNum type="romanUcPeriod"/>
            </a:pPr>
            <a:endParaRPr lang="es-CO" sz="1050" dirty="0" smtClean="0">
              <a:latin typeface="Calibri" pitchFamily="34" charset="0"/>
            </a:endParaRPr>
          </a:p>
          <a:p>
            <a:pPr marL="514350" lvl="1" indent="-514350" algn="just"/>
            <a:endParaRPr lang="es-CO" sz="2000" dirty="0">
              <a:latin typeface="Calibri" pitchFamily="34" charset="0"/>
            </a:endParaRPr>
          </a:p>
          <a:p>
            <a:endParaRPr lang="es-CO" sz="12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37918" y="1714488"/>
            <a:ext cx="803853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1" indent="-571500" algn="just">
              <a:buFont typeface="+mj-lt"/>
              <a:buAutoNum type="romanUcPeriod"/>
            </a:pPr>
            <a:r>
              <a:rPr lang="es-MX" sz="3200" dirty="0" smtClean="0">
                <a:latin typeface="Calibri" pitchFamily="34" charset="0"/>
              </a:rPr>
              <a:t>Algunos indicadores </a:t>
            </a:r>
          </a:p>
          <a:p>
            <a:pPr marL="355600" lvl="1" indent="-355600" algn="just">
              <a:buFont typeface="+mj-lt"/>
              <a:buAutoNum type="romanUcPeriod"/>
            </a:pPr>
            <a:endParaRPr lang="es-CO" sz="1000" b="1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/>
            </a:pPr>
            <a:r>
              <a:rPr lang="es-CO" sz="3200" dirty="0" smtClean="0">
                <a:latin typeface="Calibri" pitchFamily="34" charset="0"/>
              </a:rPr>
              <a:t>Prioridades del Gobierno</a:t>
            </a:r>
          </a:p>
          <a:p>
            <a:pPr marL="355600" lvl="1" indent="-355600" algn="just">
              <a:buFont typeface="+mj-lt"/>
              <a:buAutoNum type="romanUcPeriod"/>
            </a:pPr>
            <a:endParaRPr lang="es-CO" sz="10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/>
            </a:pPr>
            <a:r>
              <a:rPr lang="es-CO" sz="3200" dirty="0" smtClean="0">
                <a:latin typeface="Calibri" pitchFamily="34" charset="0"/>
              </a:rPr>
              <a:t> Mecanismos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Ley Estatutaria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Reforma al sistema de salud (Ley Ordinaria)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Ley de formalización laboral y del primer empleo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Reestructuración al Ministerio de la Protección Social</a:t>
            </a:r>
            <a:endParaRPr lang="es-CO" sz="2800" dirty="0" smtClean="0">
              <a:latin typeface="Calibri" pitchFamily="34" charset="0"/>
            </a:endParaRPr>
          </a:p>
          <a:p>
            <a:pPr marL="355600" lvl="1" indent="-355600" algn="just">
              <a:buNone/>
            </a:pPr>
            <a:endParaRPr lang="es-ES" sz="10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 startAt="4"/>
            </a:pPr>
            <a:r>
              <a:rPr lang="es-CO" sz="3200" b="1" dirty="0" smtClean="0">
                <a:latin typeface="Calibri" pitchFamily="34" charset="0"/>
              </a:rPr>
              <a:t> Otros temas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421617" y="1285860"/>
            <a:ext cx="4305346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indent="-171450" eaLnBrk="1" hangingPunct="1">
              <a:lnSpc>
                <a:spcPct val="100000"/>
              </a:lnSpc>
              <a:spcBef>
                <a:spcPct val="0"/>
              </a:spcBef>
              <a:buFont typeface="Tahoma" pitchFamily="34" charset="0"/>
              <a:buNone/>
              <a:defRPr/>
            </a:pPr>
            <a:r>
              <a:rPr lang="es-CO" sz="3600" b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Sistema de Pensiones</a:t>
            </a:r>
            <a:endParaRPr lang="es-ES" sz="36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7158" y="2071678"/>
            <a:ext cx="842968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1" indent="-514350" algn="just">
              <a:buFont typeface="+mj-lt"/>
              <a:buAutoNum type="romanUcPeriod"/>
            </a:pPr>
            <a:endParaRPr lang="es-CO" sz="1100" dirty="0" smtClean="0">
              <a:latin typeface="Cambria" pitchFamily="18" charset="0"/>
            </a:endParaRPr>
          </a:p>
          <a:p>
            <a:pPr marL="514350" lvl="1" indent="-514350" algn="just">
              <a:buFont typeface="+mj-lt"/>
              <a:buAutoNum type="romanUcPeriod"/>
            </a:pPr>
            <a:endParaRPr lang="es-CO" sz="2400" dirty="0">
              <a:latin typeface="Cambria" pitchFamily="18" charset="0"/>
            </a:endParaRPr>
          </a:p>
          <a:p>
            <a:endParaRPr lang="es-CO" sz="1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57158" y="2071678"/>
            <a:ext cx="842968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 indent="-447675" algn="just" eaLnBrk="0" hangingPunct="0"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s-CO" sz="2800" dirty="0" smtClean="0">
                <a:latin typeface="Calibri" pitchFamily="34" charset="0"/>
              </a:rPr>
              <a:t>Optimizar el proceso de transición hacia </a:t>
            </a:r>
            <a:r>
              <a:rPr lang="es-CO" sz="2800" dirty="0" err="1" smtClean="0">
                <a:latin typeface="Calibri" pitchFamily="34" charset="0"/>
              </a:rPr>
              <a:t>Colpensiones</a:t>
            </a:r>
            <a:endParaRPr lang="es-CO" sz="2800" dirty="0" smtClean="0">
              <a:latin typeface="Calibri" pitchFamily="34" charset="0"/>
            </a:endParaRPr>
          </a:p>
          <a:p>
            <a:pPr marL="447675" indent="-447675" algn="just" eaLnBrk="0" hangingPunct="0"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s-CO" sz="2800" dirty="0" smtClean="0">
                <a:latin typeface="Calibri" pitchFamily="34" charset="0"/>
              </a:rPr>
              <a:t>Beneficios Económicos Periódicos (BEPS)</a:t>
            </a:r>
          </a:p>
          <a:p>
            <a:pPr marL="447675" indent="-447675" algn="just" eaLnBrk="0" hangingPunct="0"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s-CO" sz="2800" dirty="0" smtClean="0">
                <a:solidFill>
                  <a:srgbClr val="000000"/>
                </a:solidFill>
                <a:latin typeface="Calibri" pitchFamily="34" charset="0"/>
              </a:rPr>
              <a:t>Seguimiento a Plan de Acción de </a:t>
            </a:r>
            <a:r>
              <a:rPr lang="es-CO" sz="2800" dirty="0" err="1" smtClean="0">
                <a:solidFill>
                  <a:srgbClr val="000000"/>
                </a:solidFill>
                <a:latin typeface="Calibri" pitchFamily="34" charset="0"/>
              </a:rPr>
              <a:t>Cajanal</a:t>
            </a:r>
            <a:r>
              <a:rPr lang="es-CO" sz="2800" dirty="0" smtClean="0">
                <a:solidFill>
                  <a:srgbClr val="000000"/>
                </a:solidFill>
                <a:latin typeface="Calibri" pitchFamily="34" charset="0"/>
              </a:rPr>
              <a:t> en Liquidación</a:t>
            </a:r>
            <a:endParaRPr lang="es-CO" sz="2000" dirty="0" smtClean="0">
              <a:latin typeface="Calibri" pitchFamily="34" charset="0"/>
            </a:endParaRPr>
          </a:p>
          <a:p>
            <a:pPr marL="447675" indent="-447675" algn="just" eaLnBrk="0" hangingPunct="0">
              <a:lnSpc>
                <a:spcPct val="80000"/>
              </a:lnSpc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s-CO" sz="2800" dirty="0" smtClean="0">
                <a:latin typeface="Calibri" pitchFamily="34" charset="0"/>
              </a:rPr>
              <a:t>Implementación </a:t>
            </a:r>
            <a:r>
              <a:rPr lang="es-CO" sz="2800" dirty="0" smtClean="0">
                <a:latin typeface="Calibri" pitchFamily="34" charset="0"/>
              </a:rPr>
              <a:t>de un sistema de tres pilares con un Pilar solidario</a:t>
            </a:r>
          </a:p>
          <a:p>
            <a:pPr marL="904875" lvl="1" indent="-447675" algn="just" eaLnBrk="0" hangingPunct="0">
              <a:lnSpc>
                <a:spcPct val="80000"/>
              </a:lnSpc>
              <a:spcBef>
                <a:spcPct val="50000"/>
              </a:spcBef>
              <a:buFont typeface="Wingdings" pitchFamily="2" charset="2"/>
              <a:buChar char="ü"/>
              <a:defRPr/>
            </a:pPr>
            <a:r>
              <a:rPr lang="es-CO" sz="2400" dirty="0" smtClean="0">
                <a:latin typeface="Calibri" pitchFamily="34" charset="0"/>
              </a:rPr>
              <a:t>Focalizado hacia la población más pobre</a:t>
            </a:r>
          </a:p>
          <a:p>
            <a:pPr marL="447675" indent="-447675" algn="just" eaLnBrk="0" hangingPunct="0">
              <a:lnSpc>
                <a:spcPct val="80000"/>
              </a:lnSpc>
              <a:spcBef>
                <a:spcPct val="50000"/>
              </a:spcBef>
              <a:buClr>
                <a:srgbClr val="3366CC"/>
              </a:buClr>
              <a:buFont typeface="Wingdings" pitchFamily="2" charset="2"/>
              <a:buChar char="Ø"/>
              <a:defRPr/>
            </a:pPr>
            <a:endParaRPr lang="es-CO" dirty="0" smtClean="0">
              <a:latin typeface="Calibri" pitchFamily="34" charset="0"/>
            </a:endParaRPr>
          </a:p>
          <a:p>
            <a:pPr marL="514350" lvl="1" indent="-514350" algn="just">
              <a:buFont typeface="+mj-lt"/>
              <a:buAutoNum type="romanUcPeriod"/>
            </a:pPr>
            <a:endParaRPr lang="es-CO" sz="1100" dirty="0" smtClean="0">
              <a:latin typeface="Calibri" pitchFamily="34" charset="0"/>
            </a:endParaRPr>
          </a:p>
          <a:p>
            <a:pPr marL="514350" lvl="1" indent="-514350" algn="just">
              <a:buFont typeface="+mj-lt"/>
              <a:buAutoNum type="romanUcPeriod"/>
            </a:pPr>
            <a:endParaRPr lang="es-CO" sz="2400" dirty="0">
              <a:latin typeface="Calibri" pitchFamily="34" charset="0"/>
            </a:endParaRPr>
          </a:p>
          <a:p>
            <a:endParaRPr lang="es-CO" sz="14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28596" y="1714488"/>
            <a:ext cx="80318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1" indent="-571500" algn="just">
              <a:buFont typeface="+mj-lt"/>
              <a:buAutoNum type="romanUcPeriod"/>
            </a:pPr>
            <a:r>
              <a:rPr lang="es-MX" sz="3200" b="1" dirty="0" smtClean="0">
                <a:latin typeface="Calibri" pitchFamily="34" charset="0"/>
              </a:rPr>
              <a:t>Algunos indicadores </a:t>
            </a:r>
          </a:p>
          <a:p>
            <a:pPr marL="355600" lvl="1" indent="-355600" algn="just">
              <a:buFont typeface="+mj-lt"/>
              <a:buAutoNum type="romanUcPeriod"/>
            </a:pPr>
            <a:endParaRPr lang="es-CO" sz="1000" b="1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/>
            </a:pPr>
            <a:r>
              <a:rPr lang="es-CO" sz="3200" dirty="0" smtClean="0">
                <a:latin typeface="Calibri" pitchFamily="34" charset="0"/>
              </a:rPr>
              <a:t>Prioridades del Gobierno</a:t>
            </a:r>
          </a:p>
          <a:p>
            <a:pPr marL="355600" lvl="1" indent="-355600" algn="just">
              <a:buFont typeface="+mj-lt"/>
              <a:buAutoNum type="romanUcPeriod"/>
            </a:pPr>
            <a:endParaRPr lang="es-CO" sz="10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/>
            </a:pPr>
            <a:r>
              <a:rPr lang="es-CO" sz="3200" dirty="0" smtClean="0">
                <a:latin typeface="Calibri" pitchFamily="34" charset="0"/>
              </a:rPr>
              <a:t> Mecanismos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Ley Estatutaria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Reforma al sistema de salud (Ley Ordinaria)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Reestructuración al Ministerio de la Protección Social</a:t>
            </a:r>
            <a:endParaRPr lang="es-CO" sz="2800" dirty="0" smtClean="0">
              <a:latin typeface="Calibri" pitchFamily="34" charset="0"/>
            </a:endParaRPr>
          </a:p>
          <a:p>
            <a:pPr marL="355600" lvl="1" indent="-355600" algn="just">
              <a:buNone/>
            </a:pPr>
            <a:endParaRPr lang="es-ES" sz="10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 startAt="4"/>
            </a:pPr>
            <a:r>
              <a:rPr lang="es-CO" sz="3200" dirty="0" smtClean="0">
                <a:latin typeface="Calibri" pitchFamily="34" charset="0"/>
              </a:rPr>
              <a:t> Otros temas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 redondeado"/>
          <p:cNvSpPr/>
          <p:nvPr/>
        </p:nvSpPr>
        <p:spPr bwMode="auto">
          <a:xfrm>
            <a:off x="6643688" y="6000750"/>
            <a:ext cx="2214562" cy="5715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es-CO" sz="1400" dirty="0">
                <a:solidFill>
                  <a:schemeClr val="tx1"/>
                </a:solidFill>
                <a:latin typeface="Tahoma" pitchFamily="34" charset="0"/>
              </a:rPr>
              <a:t>Diferencias significativas</a:t>
            </a:r>
          </a:p>
          <a:p>
            <a:pPr algn="ctr" eaLnBrk="0" hangingPunct="0">
              <a:defRPr/>
            </a:pPr>
            <a:r>
              <a:rPr lang="es-CO" sz="1400" dirty="0">
                <a:solidFill>
                  <a:schemeClr val="tx1"/>
                </a:solidFill>
                <a:latin typeface="Tahoma" pitchFamily="34" charset="0"/>
              </a:rPr>
              <a:t>X</a:t>
            </a:r>
            <a:r>
              <a:rPr lang="es-CO" sz="1400" baseline="30000" dirty="0">
                <a:solidFill>
                  <a:schemeClr val="tx1"/>
                </a:solidFill>
                <a:latin typeface="Tahoma" pitchFamily="34" charset="0"/>
              </a:rPr>
              <a:t>2</a:t>
            </a:r>
            <a:r>
              <a:rPr lang="es-CO" sz="1400" dirty="0">
                <a:solidFill>
                  <a:schemeClr val="tx1"/>
                </a:solidFill>
                <a:latin typeface="Tahoma" pitchFamily="34" charset="0"/>
              </a:rPr>
              <a:t>=75,310; p= 0,000</a:t>
            </a:r>
            <a:endParaRPr lang="es-ES" sz="1400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43013" name="17 CuadroTexto"/>
          <p:cNvSpPr txBox="1">
            <a:spLocks noChangeArrowheads="1"/>
          </p:cNvSpPr>
          <p:nvPr/>
        </p:nvSpPr>
        <p:spPr bwMode="auto">
          <a:xfrm>
            <a:off x="357158" y="1460491"/>
            <a:ext cx="8143905" cy="78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buFont typeface="Tahoma" pitchFamily="34" charset="0"/>
              <a:buNone/>
            </a:pPr>
            <a:r>
              <a:rPr lang="es-CO" sz="2800" b="1" dirty="0" smtClean="0">
                <a:solidFill>
                  <a:srgbClr val="006600"/>
                </a:solidFill>
                <a:latin typeface="Calibri" pitchFamily="34" charset="0"/>
              </a:rPr>
              <a:t>El grado </a:t>
            </a:r>
            <a:r>
              <a:rPr lang="es-CO" sz="2800" b="1" dirty="0">
                <a:solidFill>
                  <a:srgbClr val="006600"/>
                </a:solidFill>
                <a:latin typeface="Calibri" pitchFamily="34" charset="0"/>
              </a:rPr>
              <a:t>de satisfacción obtenido </a:t>
            </a:r>
            <a:br>
              <a:rPr lang="es-CO" sz="2800" b="1" dirty="0">
                <a:solidFill>
                  <a:srgbClr val="006600"/>
                </a:solidFill>
                <a:latin typeface="Calibri" pitchFamily="34" charset="0"/>
              </a:rPr>
            </a:br>
            <a:r>
              <a:rPr lang="es-CO" sz="2800" b="1" dirty="0">
                <a:solidFill>
                  <a:srgbClr val="006600"/>
                </a:solidFill>
                <a:latin typeface="Calibri" pitchFamily="34" charset="0"/>
              </a:rPr>
              <a:t>con el servicio </a:t>
            </a:r>
            <a:r>
              <a:rPr lang="es-CO" sz="2800" b="1" dirty="0" smtClean="0">
                <a:solidFill>
                  <a:srgbClr val="006600"/>
                </a:solidFill>
                <a:latin typeface="Calibri" pitchFamily="34" charset="0"/>
              </a:rPr>
              <a:t>recibido ha aumentado ligeramente</a:t>
            </a:r>
            <a:endParaRPr lang="es-ES" sz="2800" b="1" dirty="0">
              <a:solidFill>
                <a:srgbClr val="006600"/>
              </a:solidFill>
              <a:latin typeface="Calibri" pitchFamily="34" charset="0"/>
            </a:endParaRPr>
          </a:p>
        </p:txBody>
      </p:sp>
      <p:graphicFrame>
        <p:nvGraphicFramePr>
          <p:cNvPr id="8" name="16 Gráfico"/>
          <p:cNvGraphicFramePr/>
          <p:nvPr/>
        </p:nvGraphicFramePr>
        <p:xfrm>
          <a:off x="714348" y="2643182"/>
          <a:ext cx="7000924" cy="3799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15" name="Text Box 4"/>
          <p:cNvSpPr txBox="1">
            <a:spLocks noChangeArrowheads="1"/>
          </p:cNvSpPr>
          <p:nvPr/>
        </p:nvSpPr>
        <p:spPr bwMode="auto">
          <a:xfrm>
            <a:off x="4643438" y="214290"/>
            <a:ext cx="4200525" cy="880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 algn="r" eaLnBrk="0" hangingPunct="0">
              <a:lnSpc>
                <a:spcPct val="80000"/>
              </a:lnSpc>
              <a:spcBef>
                <a:spcPct val="20000"/>
              </a:spcBef>
              <a:buFont typeface="Tahoma" pitchFamily="34" charset="0"/>
              <a:buNone/>
            </a:pPr>
            <a:r>
              <a:rPr lang="es-CO" sz="3200" b="1" dirty="0" smtClean="0">
                <a:solidFill>
                  <a:schemeClr val="bg1"/>
                </a:solidFill>
                <a:latin typeface="Calibri" pitchFamily="34" charset="0"/>
                <a:cs typeface="Tahoma" pitchFamily="34" charset="0"/>
              </a:rPr>
              <a:t>PERCEPCIÓN  CALIDAD </a:t>
            </a:r>
            <a:br>
              <a:rPr lang="es-CO" sz="3200" b="1" dirty="0" smtClean="0">
                <a:solidFill>
                  <a:schemeClr val="bg1"/>
                </a:solidFill>
                <a:latin typeface="Calibri" pitchFamily="34" charset="0"/>
                <a:cs typeface="Tahoma" pitchFamily="34" charset="0"/>
              </a:rPr>
            </a:br>
            <a:r>
              <a:rPr lang="es-CO" sz="3200" b="1" dirty="0" smtClean="0">
                <a:solidFill>
                  <a:schemeClr val="bg1"/>
                </a:solidFill>
                <a:latin typeface="Calibri" pitchFamily="34" charset="0"/>
                <a:cs typeface="Tahoma" pitchFamily="34" charset="0"/>
              </a:rPr>
              <a:t>HOSPITALES PÚBLICOS</a:t>
            </a:r>
            <a:endParaRPr lang="es-ES" sz="3200" b="1" dirty="0">
              <a:solidFill>
                <a:schemeClr val="bg1"/>
              </a:solidFill>
              <a:latin typeface="Calibri" pitchFamily="34" charset="0"/>
              <a:cs typeface="Tahoma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0" y="6611779"/>
            <a:ext cx="364330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Fuente: Universidad de Antioquia</a:t>
            </a:r>
            <a:r>
              <a:rPr lang="es-CO" sz="1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. Facultad de Salud Pública.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43636" y="285728"/>
            <a:ext cx="2357454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 algn="ctr" eaLnBrk="1" hangingPunct="1">
              <a:lnSpc>
                <a:spcPct val="100000"/>
              </a:lnSpc>
              <a:spcBef>
                <a:spcPct val="0"/>
              </a:spcBef>
              <a:buFont typeface="Tahoma" pitchFamily="34" charset="0"/>
              <a:buNone/>
              <a:defRPr/>
            </a:pPr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CALIDAD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7158" y="2071678"/>
            <a:ext cx="842968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1" indent="-514350" algn="just">
              <a:buFont typeface="+mj-lt"/>
              <a:buAutoNum type="romanUcPeriod" startAt="2"/>
            </a:pPr>
            <a:endParaRPr lang="es-CO" sz="2400" dirty="0">
              <a:latin typeface="Cambria" pitchFamily="18" charset="0"/>
            </a:endParaRPr>
          </a:p>
          <a:p>
            <a:endParaRPr lang="es-CO" sz="1400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6611779"/>
            <a:ext cx="364330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Fuente: Santa</a:t>
            </a:r>
            <a:r>
              <a:rPr kumimoji="0" lang="es-CO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María et al. (2008)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5 Gráfico"/>
          <p:cNvGraphicFramePr/>
          <p:nvPr/>
        </p:nvGraphicFramePr>
        <p:xfrm>
          <a:off x="0" y="1500174"/>
          <a:ext cx="4857752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7 Gráfico"/>
          <p:cNvGraphicFramePr/>
          <p:nvPr/>
        </p:nvGraphicFramePr>
        <p:xfrm>
          <a:off x="4143372" y="3929066"/>
          <a:ext cx="5000628" cy="2786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8 Rectángulo"/>
          <p:cNvSpPr/>
          <p:nvPr/>
        </p:nvSpPr>
        <p:spPr>
          <a:xfrm>
            <a:off x="5761735" y="2204840"/>
            <a:ext cx="2609432" cy="2954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320" b="1" i="0" u="none" strike="noStrike" kern="1200" baseline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r>
              <a:rPr lang="es-CO" dirty="0" smtClean="0">
                <a:latin typeface="Calibri" pitchFamily="34" charset="0"/>
              </a:rPr>
              <a:t>Satisfacción con el seguro de salud</a:t>
            </a:r>
            <a:endParaRPr lang="es-CO" dirty="0">
              <a:latin typeface="Calibri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824618" y="4919484"/>
            <a:ext cx="2523703" cy="2954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1320" b="1" i="0" u="none" strike="noStrike" kern="1200" baseline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r>
              <a:rPr lang="es-CO" dirty="0" smtClean="0">
                <a:latin typeface="Calibri" pitchFamily="34" charset="0"/>
              </a:rPr>
              <a:t>Le prestaron el servicio solicitado</a:t>
            </a:r>
            <a:endParaRPr lang="es-CO" dirty="0">
              <a:latin typeface="Calibri" pitchFamily="34" charset="0"/>
            </a:endParaRPr>
          </a:p>
        </p:txBody>
      </p:sp>
      <p:cxnSp>
        <p:nvCxnSpPr>
          <p:cNvPr id="12" name="11 Conector recto de flecha"/>
          <p:cNvCxnSpPr/>
          <p:nvPr/>
        </p:nvCxnSpPr>
        <p:spPr bwMode="auto">
          <a:xfrm rot="10800000">
            <a:off x="5429256" y="2500306"/>
            <a:ext cx="321471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13 Conector recto de flecha"/>
          <p:cNvCxnSpPr/>
          <p:nvPr/>
        </p:nvCxnSpPr>
        <p:spPr bwMode="auto">
          <a:xfrm>
            <a:off x="428596" y="5213362"/>
            <a:ext cx="321471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17 CuadroTexto"/>
          <p:cNvSpPr txBox="1">
            <a:spLocks noChangeArrowheads="1"/>
          </p:cNvSpPr>
          <p:nvPr/>
        </p:nvSpPr>
        <p:spPr bwMode="auto">
          <a:xfrm>
            <a:off x="388535" y="1340768"/>
            <a:ext cx="8143905" cy="445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20000"/>
              </a:spcBef>
              <a:buFont typeface="Tahoma" pitchFamily="34" charset="0"/>
              <a:buNone/>
            </a:pPr>
            <a:r>
              <a:rPr lang="es-ES" sz="2800" b="1" dirty="0" smtClean="0">
                <a:solidFill>
                  <a:srgbClr val="006600"/>
                </a:solidFill>
                <a:latin typeface="Calibri" pitchFamily="34" charset="0"/>
              </a:rPr>
              <a:t>Pero sigue siendo inequitativo</a:t>
            </a:r>
            <a:endParaRPr lang="es-ES" sz="2800" b="1" dirty="0">
              <a:solidFill>
                <a:srgbClr val="0066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714348" y="2214554"/>
          <a:ext cx="77724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714876" y="363660"/>
            <a:ext cx="4000528" cy="6155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 algn="ctr" eaLnBrk="1" hangingPunct="1">
              <a:lnSpc>
                <a:spcPct val="100000"/>
              </a:lnSpc>
              <a:spcBef>
                <a:spcPct val="0"/>
              </a:spcBef>
              <a:buFont typeface="Tahoma" pitchFamily="34" charset="0"/>
              <a:buNone/>
              <a:defRPr/>
            </a:pPr>
            <a:r>
              <a:rPr lang="es-MX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SOSTENIBILIDAD</a:t>
            </a:r>
            <a:endParaRPr lang="es-ES" sz="34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1387475"/>
            <a:ext cx="90360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s-ES" sz="2800" b="1" dirty="0" smtClean="0">
                <a:solidFill>
                  <a:srgbClr val="006600"/>
                </a:solidFill>
                <a:latin typeface="Calibri" pitchFamily="34" charset="0"/>
              </a:rPr>
              <a:t>El desbalance en la cobertura del sistema pone en riesgo su sostenibilidad financiera…</a:t>
            </a:r>
            <a:endParaRPr lang="es-ES_tradnl" sz="2800" b="1" dirty="0" smtClean="0">
              <a:solidFill>
                <a:srgbClr val="006600"/>
              </a:solidFill>
              <a:latin typeface="Calibri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6461232"/>
            <a:ext cx="2771775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" sz="1050" dirty="0">
                <a:solidFill>
                  <a:srgbClr val="000000"/>
                </a:solidFill>
                <a:latin typeface="Calibri" pitchFamily="34" charset="0"/>
              </a:rPr>
              <a:t>Fuente: </a:t>
            </a:r>
            <a:r>
              <a:rPr lang="es-ES" sz="1050" dirty="0" smtClean="0">
                <a:solidFill>
                  <a:srgbClr val="000000"/>
                </a:solidFill>
                <a:latin typeface="Calibri" pitchFamily="34" charset="0"/>
              </a:rPr>
              <a:t>Ministerio de la Protección Social</a:t>
            </a:r>
            <a:endParaRPr lang="es-ES" sz="105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5"/>
          <p:cNvSpPr txBox="1">
            <a:spLocks noChangeArrowheads="1"/>
          </p:cNvSpPr>
          <p:nvPr/>
        </p:nvSpPr>
        <p:spPr bwMode="auto">
          <a:xfrm>
            <a:off x="142844" y="6215082"/>
            <a:ext cx="27717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s-ES" sz="900" dirty="0">
                <a:solidFill>
                  <a:srgbClr val="000000"/>
                </a:solidFill>
                <a:latin typeface="Calibri" pitchFamily="34" charset="0"/>
              </a:rPr>
              <a:t>Fuente: Base de Datos Recobros Administrada por Consorcio</a:t>
            </a: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-142908" y="6627168"/>
            <a:ext cx="26924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s-ES" sz="900" dirty="0">
                <a:solidFill>
                  <a:srgbClr val="000000"/>
                </a:solidFill>
                <a:latin typeface="Calibri" pitchFamily="34" charset="0"/>
              </a:rPr>
              <a:t>Fiduciario FYDUFOSYGA 2005// Corte </a:t>
            </a:r>
            <a:r>
              <a:rPr lang="es-ES" sz="900" dirty="0" err="1">
                <a:solidFill>
                  <a:srgbClr val="000000"/>
                </a:solidFill>
                <a:latin typeface="Calibri" pitchFamily="34" charset="0"/>
              </a:rPr>
              <a:t>Paq</a:t>
            </a:r>
            <a:r>
              <a:rPr lang="es-ES" sz="900" dirty="0">
                <a:solidFill>
                  <a:srgbClr val="000000"/>
                </a:solidFill>
                <a:latin typeface="Calibri" pitchFamily="34" charset="0"/>
              </a:rPr>
              <a:t>. 0410</a:t>
            </a:r>
            <a:endParaRPr lang="es-ES" sz="2400" dirty="0">
              <a:latin typeface="Calibri" pitchFamily="34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357686" y="214290"/>
            <a:ext cx="478631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s-CO" sz="3200" b="1" dirty="0">
                <a:solidFill>
                  <a:schemeClr val="bg1"/>
                </a:solidFill>
                <a:latin typeface="Calibri" pitchFamily="34" charset="0"/>
              </a:rPr>
              <a:t>FRECUENCIA </a:t>
            </a:r>
            <a:r>
              <a:rPr lang="es-CO" sz="3200" b="1" dirty="0" smtClean="0">
                <a:solidFill>
                  <a:schemeClr val="bg1"/>
                </a:solidFill>
                <a:latin typeface="Calibri" pitchFamily="34" charset="0"/>
              </a:rPr>
              <a:t>POR </a:t>
            </a:r>
            <a:r>
              <a:rPr lang="es-CO" sz="3200" b="1" dirty="0">
                <a:solidFill>
                  <a:schemeClr val="bg1"/>
                </a:solidFill>
                <a:latin typeface="Calibri" pitchFamily="34" charset="0"/>
              </a:rPr>
              <a:t>TIPO RECOBRO</a:t>
            </a:r>
            <a:endParaRPr lang="es-ES_tradnl" sz="3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29701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76872"/>
            <a:ext cx="9077325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>
            <a:off x="1285852" y="1285860"/>
            <a:ext cx="670485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s-CO" sz="2800" b="1" dirty="0" smtClean="0">
                <a:solidFill>
                  <a:srgbClr val="006600"/>
                </a:solidFill>
                <a:latin typeface="Calibri" pitchFamily="34" charset="0"/>
              </a:rPr>
              <a:t>… al igual que el desbordado incremento de recobros por eventos No POS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4"/>
          <p:cNvGraphicFramePr>
            <a:graphicFrameLocks noChangeAspect="1"/>
          </p:cNvGraphicFramePr>
          <p:nvPr>
            <p:ph idx="1"/>
          </p:nvPr>
        </p:nvGraphicFramePr>
        <p:xfrm>
          <a:off x="1961" y="1268761"/>
          <a:ext cx="8818190" cy="5472608"/>
        </p:xfrm>
        <a:graphic>
          <a:graphicData uri="http://schemas.openxmlformats.org/presentationml/2006/ole">
            <p:oleObj spid="_x0000_s1026" name="Gráfico" r:id="rId3" imgW="6457780" imgH="6029170" progId="Excel.Sheet.8">
              <p:embed/>
            </p:oleObj>
          </a:graphicData>
        </a:graphic>
      </p:graphicFrame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714876" y="363660"/>
            <a:ext cx="4000528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 algn="ctr" eaLnBrk="1" hangingPunct="1">
              <a:lnSpc>
                <a:spcPct val="100000"/>
              </a:lnSpc>
              <a:spcBef>
                <a:spcPct val="0"/>
              </a:spcBef>
              <a:buFont typeface="Tahoma" pitchFamily="34" charset="0"/>
              <a:buNone/>
              <a:defRPr/>
            </a:pPr>
            <a:r>
              <a:rPr lang="es-MX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GASTO RECOBROS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428596" y="1714488"/>
            <a:ext cx="810384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1" indent="-571500" algn="just">
              <a:buFont typeface="+mj-lt"/>
              <a:buAutoNum type="romanUcPeriod"/>
            </a:pPr>
            <a:r>
              <a:rPr lang="es-MX" sz="3200" dirty="0" smtClean="0">
                <a:latin typeface="Calibri" pitchFamily="34" charset="0"/>
              </a:rPr>
              <a:t>Algunos indicadores </a:t>
            </a:r>
          </a:p>
          <a:p>
            <a:pPr marL="355600" lvl="1" indent="-355600" algn="just">
              <a:buFont typeface="+mj-lt"/>
              <a:buAutoNum type="romanUcPeriod"/>
            </a:pPr>
            <a:endParaRPr lang="es-CO" sz="1000" b="1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/>
            </a:pPr>
            <a:r>
              <a:rPr lang="es-CO" sz="3200" b="1" dirty="0" smtClean="0">
                <a:latin typeface="Calibri" pitchFamily="34" charset="0"/>
              </a:rPr>
              <a:t>Prioridades del Gobierno</a:t>
            </a:r>
          </a:p>
          <a:p>
            <a:pPr marL="355600" lvl="1" indent="-355600" algn="just">
              <a:buFont typeface="+mj-lt"/>
              <a:buAutoNum type="romanUcPeriod"/>
            </a:pPr>
            <a:endParaRPr lang="es-CO" sz="10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/>
            </a:pPr>
            <a:r>
              <a:rPr lang="es-CO" sz="3200" dirty="0" smtClean="0">
                <a:latin typeface="Calibri" pitchFamily="34" charset="0"/>
              </a:rPr>
              <a:t> Mecanismos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Ley Estatutaria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Reforma al sistema de salud (Ley Ordinaria)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Ley de formalización laboral y del primer empleo</a:t>
            </a:r>
          </a:p>
          <a:p>
            <a:pPr marL="812800" lvl="2" indent="-355600" algn="just">
              <a:buFont typeface="Wingdings" pitchFamily="2" charset="2"/>
              <a:buChar char="§"/>
            </a:pPr>
            <a:r>
              <a:rPr lang="es-MX" sz="2800" dirty="0" smtClean="0">
                <a:latin typeface="Calibri" pitchFamily="34" charset="0"/>
              </a:rPr>
              <a:t>Reestructuración al Ministerio de la Protección Social</a:t>
            </a:r>
            <a:endParaRPr lang="es-CO" sz="2800" dirty="0" smtClean="0">
              <a:latin typeface="Calibri" pitchFamily="34" charset="0"/>
            </a:endParaRPr>
          </a:p>
          <a:p>
            <a:pPr marL="355600" lvl="1" indent="-355600" algn="just">
              <a:buNone/>
            </a:pPr>
            <a:endParaRPr lang="es-ES" sz="1000" dirty="0" smtClean="0">
              <a:latin typeface="Calibri" pitchFamily="34" charset="0"/>
            </a:endParaRPr>
          </a:p>
          <a:p>
            <a:pPr marL="571500" lvl="1" indent="-571500" algn="just">
              <a:buFont typeface="+mj-lt"/>
              <a:buAutoNum type="romanUcPeriod" startAt="4"/>
            </a:pPr>
            <a:r>
              <a:rPr lang="es-CO" sz="3200" dirty="0" smtClean="0">
                <a:latin typeface="Calibri" pitchFamily="34" charset="0"/>
              </a:rPr>
              <a:t> Otros temas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643042" y="1324247"/>
            <a:ext cx="5810309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71450" indent="-171450" algn="ctr">
              <a:spcBef>
                <a:spcPct val="0"/>
              </a:spcBef>
              <a:buFont typeface="Tahoma" pitchFamily="34" charset="0"/>
              <a:buNone/>
              <a:defRPr/>
            </a:pPr>
            <a:r>
              <a:rPr lang="es-CO" sz="3600" b="1" dirty="0">
                <a:solidFill>
                  <a:srgbClr val="00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cs typeface="Tahoma" charset="0"/>
              </a:rPr>
              <a:t>PRIORIDADES DEL GOBIERNO</a:t>
            </a:r>
            <a:endParaRPr lang="es-ES" sz="3600" b="1" dirty="0">
              <a:solidFill>
                <a:srgbClr val="0099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cs typeface="Tahoma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7158" y="2097370"/>
            <a:ext cx="842968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lvl="1" indent="-514350" algn="just">
              <a:buFont typeface="+mj-lt"/>
              <a:buAutoNum type="romanUcPeriod"/>
            </a:pPr>
            <a:r>
              <a:rPr lang="es-CO" sz="2400" dirty="0">
                <a:solidFill>
                  <a:srgbClr val="000000"/>
                </a:solidFill>
                <a:latin typeface="Calibri" pitchFamily="34" charset="0"/>
              </a:rPr>
              <a:t>Alcanzar un sistema de salud que brinde servicios de calidad, universal, equitativo, oportuno, con prevención y sostenible </a:t>
            </a:r>
            <a:r>
              <a:rPr lang="es-CO" sz="2400" dirty="0" smtClean="0">
                <a:solidFill>
                  <a:srgbClr val="000000"/>
                </a:solidFill>
                <a:latin typeface="Calibri" pitchFamily="34" charset="0"/>
              </a:rPr>
              <a:t>financieramente</a:t>
            </a:r>
          </a:p>
          <a:p>
            <a:pPr marL="514350" lvl="1" indent="-514350" algn="just">
              <a:buFont typeface="+mj-lt"/>
              <a:buAutoNum type="romanUcPeriod"/>
            </a:pPr>
            <a:endParaRPr lang="es-CO" sz="1000" dirty="0">
              <a:solidFill>
                <a:srgbClr val="000000"/>
              </a:solidFill>
              <a:latin typeface="Calibri" pitchFamily="34" charset="0"/>
            </a:endParaRPr>
          </a:p>
          <a:p>
            <a:pPr marL="971550" lvl="2" indent="-514350" algn="just">
              <a:buFont typeface="+mj-lt"/>
              <a:buAutoNum type="alphaLcPeriod"/>
            </a:pPr>
            <a:r>
              <a:rPr lang="es-CO" sz="2000" dirty="0" smtClean="0">
                <a:solidFill>
                  <a:srgbClr val="000000"/>
                </a:solidFill>
                <a:latin typeface="Calibri" pitchFamily="34" charset="0"/>
              </a:rPr>
              <a:t>Actualización </a:t>
            </a:r>
            <a:r>
              <a:rPr lang="es-CO" sz="2000" dirty="0">
                <a:solidFill>
                  <a:srgbClr val="000000"/>
                </a:solidFill>
                <a:latin typeface="Calibri" pitchFamily="34" charset="0"/>
              </a:rPr>
              <a:t>del POS</a:t>
            </a:r>
          </a:p>
          <a:p>
            <a:pPr marL="971550" lvl="2" indent="-514350" algn="just">
              <a:buFont typeface="+mj-lt"/>
              <a:buAutoNum type="alphaLcPeriod"/>
            </a:pPr>
            <a:r>
              <a:rPr lang="es-CO" sz="2000" dirty="0">
                <a:solidFill>
                  <a:srgbClr val="000000"/>
                </a:solidFill>
                <a:latin typeface="Calibri" pitchFamily="34" charset="0"/>
              </a:rPr>
              <a:t>Unificación del POS y buscar mecanismos para que se respete</a:t>
            </a:r>
          </a:p>
          <a:p>
            <a:pPr marL="971550" lvl="2" indent="-514350" algn="just">
              <a:buFont typeface="+mj-lt"/>
              <a:buAutoNum type="alphaLcPeriod"/>
            </a:pP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Creación y funcionamiento del organismo técnico evaluador de tecnologías y procedimientos (NICE)</a:t>
            </a:r>
            <a:endParaRPr lang="es-CO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971550" lvl="2" indent="-514350" algn="just">
              <a:buFont typeface="+mj-lt"/>
              <a:buAutoNum type="alphaLcPeriod"/>
            </a:pP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Fortalecimiento de la CRES</a:t>
            </a:r>
            <a:endParaRPr lang="es-MX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971550" lvl="2" indent="-514350" algn="just">
              <a:buFont typeface="+mj-lt"/>
              <a:buAutoNum type="alphaLcPeriod"/>
            </a:pPr>
            <a:r>
              <a:rPr lang="es-CO" sz="2000" dirty="0" smtClean="0">
                <a:latin typeface="Calibri" pitchFamily="34" charset="0"/>
              </a:rPr>
              <a:t>Crear confianza en el sector y generar un diálogo entre sus actores </a:t>
            </a:r>
          </a:p>
          <a:p>
            <a:pPr marL="971550" lvl="2" indent="-514350" algn="just">
              <a:buFont typeface="+mj-lt"/>
              <a:buAutoNum type="alphaLcPeriod"/>
            </a:pPr>
            <a:r>
              <a:rPr lang="es-MX" sz="2000" dirty="0" smtClean="0">
                <a:latin typeface="Calibri" pitchFamily="34" charset="0"/>
              </a:rPr>
              <a:t>Transparencia y control de la corrupción</a:t>
            </a:r>
          </a:p>
          <a:p>
            <a:pPr marL="971550" lvl="2" indent="-514350" algn="just">
              <a:buFont typeface="+mj-lt"/>
              <a:buAutoNum type="alphaLcPeriod"/>
            </a:pPr>
            <a:r>
              <a:rPr lang="es-MX" sz="2000" dirty="0" smtClean="0">
                <a:latin typeface="Calibri" pitchFamily="34" charset="0"/>
              </a:rPr>
              <a:t>Sistemas de información (identificación, afiliación)</a:t>
            </a:r>
            <a:endParaRPr lang="es-CO" sz="2000" dirty="0" smtClean="0">
              <a:latin typeface="Calibri" pitchFamily="34" charset="0"/>
            </a:endParaRPr>
          </a:p>
          <a:p>
            <a:pPr marL="971550" lvl="2" indent="-514350" algn="just">
              <a:buFont typeface="+mj-lt"/>
              <a:buAutoNum type="alphaLcPeriod"/>
            </a:pPr>
            <a:r>
              <a:rPr lang="es-MX" sz="2000" dirty="0" smtClean="0">
                <a:solidFill>
                  <a:srgbClr val="000000"/>
                </a:solidFill>
                <a:latin typeface="Calibri" pitchFamily="34" charset="0"/>
              </a:rPr>
              <a:t>Leyes</a:t>
            </a:r>
            <a:endParaRPr lang="es-MX" sz="2000" dirty="0">
              <a:solidFill>
                <a:srgbClr val="000000"/>
              </a:solidFill>
              <a:latin typeface="Calibri" pitchFamily="34" charset="0"/>
            </a:endParaRPr>
          </a:p>
          <a:p>
            <a:pPr marL="514350" lvl="1" indent="-514350" algn="just"/>
            <a:endParaRPr lang="es-CO" sz="2000" dirty="0">
              <a:solidFill>
                <a:srgbClr val="000000"/>
              </a:solidFill>
              <a:latin typeface="Calibri" pitchFamily="34" charset="0"/>
            </a:endParaRPr>
          </a:p>
          <a:p>
            <a:endParaRPr lang="es-CO" sz="12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71450" marR="0" indent="-171450" algn="ctr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 typeface="Tahoma" charset="0"/>
          <a:buChar char="-"/>
          <a:tabLst/>
          <a:defRPr kumimoji="0" lang="es-ES_tradnl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71450" marR="0" indent="-171450" algn="ctr" defTabSz="914400" rtl="0" eaLnBrk="0" fontAlgn="base" latinLnBrk="0" hangingPunct="0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 typeface="Tahoma" charset="0"/>
          <a:buChar char="-"/>
          <a:tabLst/>
          <a:defRPr kumimoji="0" lang="es-ES_tradnl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  <Tem_x00e1_tica xmlns="557c1877-347b-41dd-aaf8-2d47a0aed78c">Salud</Tem_x00e1_tica>
    <_dlc_DocId xmlns="85f8dca9-0a1a-4040-82c6-40b893b6ffd9">FVPJPC34H7DW-41-70</_dlc_DocId>
    <_dlc_DocIdUrl xmlns="85f8dca9-0a1a-4040-82c6-40b893b6ffd9">
      <Url>https://www.minsalud.gov.co/comunicadosPrensa/_layouts/DocIdRedir.aspx?ID=FVPJPC34H7DW-41-70</Url>
      <Description>FVPJPC34H7DW-41-70</Description>
    </_dlc_DocIdUrl>
    <_dlc_DocIdPersistId xmlns="85f8dca9-0a1a-4040-82c6-40b893b6ffd9">false</_dlc_DocIdPersistI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08C882317A9A74CAF48BD8968DE071B" ma:contentTypeVersion="2" ma:contentTypeDescription="Crear nuevo documento." ma:contentTypeScope="" ma:versionID="6727e6fbfbba6e1f3f23e7866207c3f4">
  <xsd:schema xmlns:xsd="http://www.w3.org/2001/XMLSchema" xmlns:xs="http://www.w3.org/2001/XMLSchema" xmlns:p="http://schemas.microsoft.com/office/2006/metadata/properties" xmlns:ns1="http://schemas.microsoft.com/sharepoint/v3" xmlns:ns2="557c1877-347b-41dd-aaf8-2d47a0aed78c" xmlns:ns3="85f8dca9-0a1a-4040-82c6-40b893b6ffd9" targetNamespace="http://schemas.microsoft.com/office/2006/metadata/properties" ma:root="true" ma:fieldsID="8db2fce2e2edab3ec6004efbb078f299" ns1:_="" ns2:_="" ns3:_="">
    <xsd:import namespace="http://schemas.microsoft.com/sharepoint/v3"/>
    <xsd:import namespace="557c1877-347b-41dd-aaf8-2d47a0aed78c"/>
    <xsd:import namespace="85f8dca9-0a1a-4040-82c6-40b893b6ffd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Tem_x00e1_tica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7c1877-347b-41dd-aaf8-2d47a0aed78c" elementFormDefault="qualified">
    <xsd:import namespace="http://schemas.microsoft.com/office/2006/documentManagement/types"/>
    <xsd:import namespace="http://schemas.microsoft.com/office/infopath/2007/PartnerControls"/>
    <xsd:element name="Tem_x00e1_tica" ma:index="10" ma:displayName="Temática" ma:default="" ma:format="RadioButtons" ma:internalName="Tem_x00e1_tica">
      <xsd:simpleType>
        <xsd:restriction base="dms:Choice">
          <xsd:enumeration value="Salud"/>
          <xsd:enumeration value="Pensiones"/>
          <xsd:enumeration value="Riesgos profesionales"/>
          <xsd:enumeration value="Trabajo y empleo"/>
          <xsd:enumeration value="Asistencia social"/>
          <xsd:enumeration value="General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f8dca9-0a1a-4040-82c6-40b893b6ffd9" elementFormDefault="qualified">
    <xsd:import namespace="http://schemas.microsoft.com/office/2006/documentManagement/types"/>
    <xsd:import namespace="http://schemas.microsoft.com/office/infopath/2007/PartnerControls"/>
    <xsd:element name="_dlc_DocId" ma:index="11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12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Identificador persistente" ma:description="Mantener el identificador al agregar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EFD3394-493A-4132-AE95-A07B9B185E15}"/>
</file>

<file path=customXml/itemProps2.xml><?xml version="1.0" encoding="utf-8"?>
<ds:datastoreItem xmlns:ds="http://schemas.openxmlformats.org/officeDocument/2006/customXml" ds:itemID="{DBCCFC67-9CD8-4BC2-BADB-BC26B6F2193C}"/>
</file>

<file path=customXml/itemProps3.xml><?xml version="1.0" encoding="utf-8"?>
<ds:datastoreItem xmlns:ds="http://schemas.openxmlformats.org/officeDocument/2006/customXml" ds:itemID="{8B52D6BA-D4EA-4CEE-B6D3-BB25A4E68090}"/>
</file>

<file path=customXml/itemProps4.xml><?xml version="1.0" encoding="utf-8"?>
<ds:datastoreItem xmlns:ds="http://schemas.openxmlformats.org/officeDocument/2006/customXml" ds:itemID="{637CA027-1449-4F6C-86E6-7FC8C5D7B010}"/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906</Words>
  <Application>Microsoft Office PowerPoint</Application>
  <PresentationFormat>Presentación en pantalla (4:3)</PresentationFormat>
  <Paragraphs>167</Paragraphs>
  <Slides>18</Slides>
  <Notes>3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0" baseType="lpstr">
      <vt:lpstr>Blank</vt:lpstr>
      <vt:lpstr>Gráfico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Diálgos por Colombia</dc:title>
  <dc:creator>eschutt</dc:creator>
  <cp:lastModifiedBy>empalme1</cp:lastModifiedBy>
  <cp:revision>104</cp:revision>
  <dcterms:created xsi:type="dcterms:W3CDTF">2010-08-10T14:42:11Z</dcterms:created>
  <dcterms:modified xsi:type="dcterms:W3CDTF">2010-08-17T19:19:15Z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0x010100208C882317A9A74CAF48BD8968DE071B</vt:lpwstr>
  </property>
  <property fmtid="{D5CDD505-2E9C-101B-9397-08002B2CF9AE}" pid="3" name="_dlc_DocIdItemGuid">
    <vt:lpwstr>86578bb4-1e35-477a-ba2c-e0e42b931aa2</vt:lpwstr>
  </property>
  <property fmtid="{D5CDD505-2E9C-101B-9397-08002B2CF9AE}" pid="4" name="Order">
    <vt:r8>7000</vt:r8>
  </property>
  <property fmtid="{D5CDD505-2E9C-101B-9397-08002B2CF9AE}" pid="5" name="TemplateUrl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</Properties>
</file>