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318" r:id="rId3"/>
    <p:sldId id="258" r:id="rId4"/>
    <p:sldId id="259" r:id="rId5"/>
    <p:sldId id="319" r:id="rId6"/>
    <p:sldId id="299" r:id="rId7"/>
    <p:sldId id="262" r:id="rId8"/>
    <p:sldId id="300" r:id="rId9"/>
    <p:sldId id="261" r:id="rId10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12"/>
      <p:bold r:id="rId13"/>
      <p:italic r:id="rId14"/>
      <p:boldItalic r:id="rId15"/>
    </p:embeddedFont>
    <p:embeddedFont>
      <p:font typeface="Montserrat Medium" panose="00000600000000000000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">
          <p15:clr>
            <a:srgbClr val="A4A3A4"/>
          </p15:clr>
        </p15:guide>
        <p15:guide id="2" pos="386">
          <p15:clr>
            <a:srgbClr val="A4A3A4"/>
          </p15:clr>
        </p15:guide>
        <p15:guide id="3" pos="5374">
          <p15:clr>
            <a:srgbClr val="A4A3A4"/>
          </p15:clr>
        </p15:guide>
        <p15:guide id="4" orient="horz" pos="2924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orient="horz" pos="475">
          <p15:clr>
            <a:srgbClr val="A4A3A4"/>
          </p15:clr>
        </p15:guide>
        <p15:guide id="7" pos="2880">
          <p15:clr>
            <a:srgbClr val="A4A3A4"/>
          </p15:clr>
        </p15:guide>
        <p15:guide id="8" pos="4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3"/>
    <a:srgbClr val="E01A83"/>
    <a:srgbClr val="7E0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41C2E25-130A-48CB-8D6F-539DE314B7C4}">
  <a:tblStyle styleId="{741C2E25-130A-48CB-8D6F-539DE314B7C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087EB34-F896-4272-A94B-B306CA7020B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80136" autoAdjust="0"/>
  </p:normalViewPr>
  <p:slideViewPr>
    <p:cSldViewPr snapToGrid="0">
      <p:cViewPr varScale="1">
        <p:scale>
          <a:sx n="64" d="100"/>
          <a:sy n="64" d="100"/>
        </p:scale>
        <p:origin x="1566" y="66"/>
      </p:cViewPr>
      <p:guideLst>
        <p:guide orient="horz" pos="316"/>
        <p:guide pos="386"/>
        <p:guide pos="5374"/>
        <p:guide orient="horz" pos="2924"/>
        <p:guide orient="horz" pos="1620"/>
        <p:guide orient="horz" pos="475"/>
        <p:guide pos="2880"/>
        <p:guide pos="4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479b9a23f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479b9a23f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8430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479b9a23f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479b9a23f8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Control interno de gestión ---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8c4de966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8c4de966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Control interno de gestión ---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8c4de966d0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8c4de966d0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657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8c4de966d0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8c4de966d0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8c4de966d0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8c4de966d0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7669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b7ce46bf4_4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b7ce46bf4_4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129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hyperlink" Target="mailto:aciudadano@inci.gov.co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3760375" y="0"/>
            <a:ext cx="5383800" cy="5143500"/>
          </a:xfrm>
          <a:prstGeom prst="rect">
            <a:avLst/>
          </a:prstGeom>
          <a:solidFill>
            <a:srgbClr val="D0DE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480" y="3826445"/>
            <a:ext cx="1364520" cy="36975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-191225" y="0"/>
            <a:ext cx="3951600" cy="5143500"/>
          </a:xfrm>
          <a:prstGeom prst="rect">
            <a:avLst/>
          </a:prstGeom>
          <a:solidFill>
            <a:srgbClr val="DF1A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0450" y="4196200"/>
            <a:ext cx="2332400" cy="63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95350" y="1760475"/>
            <a:ext cx="3473625" cy="67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4193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/>
          <p:nvPr/>
        </p:nvSpPr>
        <p:spPr>
          <a:xfrm>
            <a:off x="2008125" y="2870216"/>
            <a:ext cx="51423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2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Carlos Parra Dussan</a:t>
            </a:r>
            <a:endParaRPr kumimoji="0" sz="2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8" name="Google Shape;98;p17"/>
          <p:cNvCxnSpPr>
            <a:cxnSpLocks/>
          </p:cNvCxnSpPr>
          <p:nvPr/>
        </p:nvCxnSpPr>
        <p:spPr>
          <a:xfrm flipV="1">
            <a:off x="1508289" y="2806535"/>
            <a:ext cx="6325385" cy="10429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7"/>
          <p:cNvSpPr txBox="1"/>
          <p:nvPr/>
        </p:nvSpPr>
        <p:spPr>
          <a:xfrm>
            <a:off x="2344275" y="3362345"/>
            <a:ext cx="4470000" cy="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Medium"/>
                <a:ea typeface="Montserrat Medium"/>
                <a:cs typeface="Montserrat Medium"/>
                <a:sym typeface="Montserrat Medium"/>
              </a:rPr>
              <a:t>Director General </a:t>
            </a:r>
            <a:br>
              <a:rPr kumimoji="0" lang="e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</a:br>
            <a:r>
              <a:rPr kumimoji="0" lang="e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Instituto Nacional para Ciegos -INCI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0" name="Google Shape;1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7205" y="4586120"/>
            <a:ext cx="1364520" cy="3697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96;p17">
            <a:extLst>
              <a:ext uri="{FF2B5EF4-FFF2-40B4-BE49-F238E27FC236}">
                <a16:creationId xmlns:a16="http://schemas.microsoft.com/office/drawing/2014/main" id="{73DDF0FC-DF44-D248-8DF8-579EE12D44D2}"/>
              </a:ext>
            </a:extLst>
          </p:cNvPr>
          <p:cNvSpPr txBox="1"/>
          <p:nvPr/>
        </p:nvSpPr>
        <p:spPr>
          <a:xfrm>
            <a:off x="1597383" y="949343"/>
            <a:ext cx="5963785" cy="9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4000" b="1" dirty="0">
                <a:solidFill>
                  <a:srgbClr val="FFC000"/>
                </a:solidFill>
                <a:latin typeface="Montserrat"/>
                <a:ea typeface="Montserrat"/>
                <a:cs typeface="Montserrat"/>
                <a:sym typeface="Montserrat"/>
              </a:rPr>
              <a:t>Inclusión Laboral</a:t>
            </a:r>
            <a:endParaRPr sz="4000" b="1" dirty="0">
              <a:solidFill>
                <a:srgbClr val="FFC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Google Shape;96;p17">
            <a:extLst>
              <a:ext uri="{FF2B5EF4-FFF2-40B4-BE49-F238E27FC236}">
                <a16:creationId xmlns:a16="http://schemas.microsoft.com/office/drawing/2014/main" id="{7AF377DF-8DC7-A148-86E5-EECC6867415C}"/>
              </a:ext>
            </a:extLst>
          </p:cNvPr>
          <p:cNvSpPr txBox="1"/>
          <p:nvPr/>
        </p:nvSpPr>
        <p:spPr>
          <a:xfrm>
            <a:off x="1114180" y="1812875"/>
            <a:ext cx="6930191" cy="9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El INCI acompaña el proceso de vinculación laboral de personas con discapacidad visual</a:t>
            </a:r>
            <a:endParaRPr sz="2400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304571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/>
          <p:nvPr/>
        </p:nvSpPr>
        <p:spPr>
          <a:xfrm>
            <a:off x="0" y="0"/>
            <a:ext cx="9144000" cy="502500"/>
          </a:xfrm>
          <a:prstGeom prst="rect">
            <a:avLst/>
          </a:prstGeom>
          <a:solidFill>
            <a:srgbClr val="164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613199" y="0"/>
            <a:ext cx="5358109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ES EL INCI?</a:t>
            </a:r>
            <a:endParaRPr sz="1600" b="1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29850" y="4641074"/>
            <a:ext cx="1342138" cy="363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63;p14">
            <a:extLst>
              <a:ext uri="{FF2B5EF4-FFF2-40B4-BE49-F238E27FC236}">
                <a16:creationId xmlns:a16="http://schemas.microsoft.com/office/drawing/2014/main" id="{065310E5-AEC3-E543-80AA-7DC20681F87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5757" r="-524"/>
          <a:stretch/>
        </p:blipFill>
        <p:spPr>
          <a:xfrm flipH="1">
            <a:off x="330209" y="996952"/>
            <a:ext cx="2456971" cy="2845469"/>
          </a:xfrm>
          <a:prstGeom prst="roundRect">
            <a:avLst>
              <a:gd name="adj" fmla="val 11751"/>
            </a:avLst>
          </a:prstGeom>
          <a:noFill/>
          <a:ln>
            <a:noFill/>
          </a:ln>
        </p:spPr>
      </p:pic>
      <p:sp>
        <p:nvSpPr>
          <p:cNvPr id="13" name="Google Shape;64;p14">
            <a:extLst>
              <a:ext uri="{FF2B5EF4-FFF2-40B4-BE49-F238E27FC236}">
                <a16:creationId xmlns:a16="http://schemas.microsoft.com/office/drawing/2014/main" id="{39698FBF-5B55-2547-B04C-53E6D8D1A228}"/>
              </a:ext>
            </a:extLst>
          </p:cNvPr>
          <p:cNvSpPr txBox="1"/>
          <p:nvPr/>
        </p:nvSpPr>
        <p:spPr>
          <a:xfrm>
            <a:off x="2720000" y="995025"/>
            <a:ext cx="5883000" cy="9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200" b="1" dirty="0">
                <a:solidFill>
                  <a:srgbClr val="0A316E"/>
                </a:solidFill>
                <a:latin typeface="Montserrat"/>
                <a:ea typeface="Montserrat"/>
                <a:cs typeface="Montserrat"/>
                <a:sym typeface="Montserrat"/>
              </a:rPr>
              <a:t>Instituto Nacional para Ciegos - INCI</a:t>
            </a:r>
            <a:endParaRPr sz="2200" b="1" dirty="0">
              <a:solidFill>
                <a:srgbClr val="0A316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65;p14">
            <a:extLst>
              <a:ext uri="{FF2B5EF4-FFF2-40B4-BE49-F238E27FC236}">
                <a16:creationId xmlns:a16="http://schemas.microsoft.com/office/drawing/2014/main" id="{B2FB3AAE-BC11-D842-9A2B-3CE32ACCB5FF}"/>
              </a:ext>
            </a:extLst>
          </p:cNvPr>
          <p:cNvSpPr txBox="1"/>
          <p:nvPr/>
        </p:nvSpPr>
        <p:spPr>
          <a:xfrm>
            <a:off x="2977700" y="1604175"/>
            <a:ext cx="5625300" cy="29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dirty="0">
                <a:solidFill>
                  <a:srgbClr val="164193"/>
                </a:solidFill>
                <a:latin typeface="Montserrat"/>
                <a:ea typeface="Montserrat"/>
                <a:cs typeface="Montserrat"/>
                <a:sym typeface="Montserrat"/>
              </a:rPr>
              <a:t>Es una entidad de carácter técnico asesor adscrita al Ministerio de Educación. Trabajamos para garantizar los derechos de los colombianos ciegos y con baja visión.</a:t>
            </a:r>
            <a:endParaRPr dirty="0">
              <a:solidFill>
                <a:srgbClr val="1641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1641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dirty="0">
                <a:solidFill>
                  <a:srgbClr val="164193"/>
                </a:solidFill>
                <a:latin typeface="Montserrat"/>
                <a:ea typeface="Montserrat"/>
                <a:cs typeface="Montserrat"/>
                <a:sym typeface="Montserrat"/>
              </a:rPr>
              <a:t>Contamos con diferentes líneas de trabajo para brindar servicios de asistencia técnica y asesoría a las demás entidades que a nivel nacional, territorial y local tienen a cargo la atención de las personas con discapacidad visual en el país.</a:t>
            </a:r>
            <a:endParaRPr dirty="0">
              <a:solidFill>
                <a:srgbClr val="1641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1641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1641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16419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/>
          <p:nvPr/>
        </p:nvSpPr>
        <p:spPr>
          <a:xfrm>
            <a:off x="0" y="0"/>
            <a:ext cx="9144000" cy="502500"/>
          </a:xfrm>
          <a:prstGeom prst="rect">
            <a:avLst/>
          </a:prstGeom>
          <a:solidFill>
            <a:srgbClr val="164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164193"/>
              </a:solidFill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452943" y="-7975"/>
            <a:ext cx="5919405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CO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CIFRAS DE DISCAPACIDAD EN COLOMBIA</a:t>
            </a:r>
            <a:endParaRPr lang="es-CO" sz="1600" b="1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29850" y="4641074"/>
            <a:ext cx="1342138" cy="36371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8;p15">
            <a:extLst>
              <a:ext uri="{FF2B5EF4-FFF2-40B4-BE49-F238E27FC236}">
                <a16:creationId xmlns:a16="http://schemas.microsoft.com/office/drawing/2014/main" id="{349EC5B6-16DC-C144-B468-1254D4BE100A}"/>
              </a:ext>
            </a:extLst>
          </p:cNvPr>
          <p:cNvSpPr txBox="1"/>
          <p:nvPr/>
        </p:nvSpPr>
        <p:spPr>
          <a:xfrm>
            <a:off x="837475" y="3571850"/>
            <a:ext cx="3424800" cy="9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b="1">
                <a:solidFill>
                  <a:srgbClr val="1A70FF"/>
                </a:solidFill>
                <a:latin typeface="Montserrat"/>
                <a:ea typeface="Montserrat"/>
                <a:cs typeface="Montserrat"/>
                <a:sym typeface="Montserrat"/>
              </a:rPr>
              <a:t>Personas con discapacidad en Colombia</a:t>
            </a:r>
            <a:endParaRPr b="1">
              <a:solidFill>
                <a:srgbClr val="1A7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79;p15">
            <a:extLst>
              <a:ext uri="{FF2B5EF4-FFF2-40B4-BE49-F238E27FC236}">
                <a16:creationId xmlns:a16="http://schemas.microsoft.com/office/drawing/2014/main" id="{4777EFAE-A765-5746-B5AA-78BE0ADB7DDA}"/>
              </a:ext>
            </a:extLst>
          </p:cNvPr>
          <p:cNvSpPr txBox="1"/>
          <p:nvPr/>
        </p:nvSpPr>
        <p:spPr>
          <a:xfrm>
            <a:off x="997500" y="3021029"/>
            <a:ext cx="3264900" cy="8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000" b="1" dirty="0">
                <a:solidFill>
                  <a:srgbClr val="0A316E"/>
                </a:solidFill>
                <a:latin typeface="Montserrat"/>
                <a:ea typeface="Montserrat"/>
                <a:cs typeface="Montserrat"/>
                <a:sym typeface="Montserrat"/>
              </a:rPr>
              <a:t>3.134.036</a:t>
            </a:r>
            <a:endParaRPr sz="4000" b="1" dirty="0">
              <a:solidFill>
                <a:srgbClr val="0A316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80;p15">
            <a:extLst>
              <a:ext uri="{FF2B5EF4-FFF2-40B4-BE49-F238E27FC236}">
                <a16:creationId xmlns:a16="http://schemas.microsoft.com/office/drawing/2014/main" id="{F1881519-EC87-1D4E-ADCE-544C5D34131E}"/>
              </a:ext>
            </a:extLst>
          </p:cNvPr>
          <p:cNvSpPr txBox="1"/>
          <p:nvPr/>
        </p:nvSpPr>
        <p:spPr>
          <a:xfrm>
            <a:off x="1818550" y="1935225"/>
            <a:ext cx="5520600" cy="5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 b="1" dirty="0">
                <a:solidFill>
                  <a:srgbClr val="1A70FF"/>
                </a:solidFill>
                <a:latin typeface="Montserrat"/>
                <a:ea typeface="Montserrat"/>
                <a:cs typeface="Montserrat"/>
                <a:sym typeface="Montserrat"/>
              </a:rPr>
              <a:t>Personas con discapacidad visual</a:t>
            </a:r>
            <a:endParaRPr sz="1800" b="1" dirty="0">
              <a:solidFill>
                <a:srgbClr val="1A7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" name="Google Shape;81;p15">
            <a:extLst>
              <a:ext uri="{FF2B5EF4-FFF2-40B4-BE49-F238E27FC236}">
                <a16:creationId xmlns:a16="http://schemas.microsoft.com/office/drawing/2014/main" id="{597F8456-EABC-994F-8CCD-35870CD4EAEE}"/>
              </a:ext>
            </a:extLst>
          </p:cNvPr>
          <p:cNvSpPr txBox="1"/>
          <p:nvPr/>
        </p:nvSpPr>
        <p:spPr>
          <a:xfrm>
            <a:off x="2248575" y="1176208"/>
            <a:ext cx="4493100" cy="7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0" b="1" dirty="0">
                <a:solidFill>
                  <a:srgbClr val="0A316E"/>
                </a:solidFill>
                <a:latin typeface="Montserrat"/>
                <a:ea typeface="Montserrat"/>
                <a:cs typeface="Montserrat"/>
                <a:sym typeface="Montserrat"/>
              </a:rPr>
              <a:t>1.948.332</a:t>
            </a:r>
            <a:endParaRPr sz="6000" b="1" dirty="0">
              <a:solidFill>
                <a:srgbClr val="0A316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" name="Google Shape;82;p15">
            <a:extLst>
              <a:ext uri="{FF2B5EF4-FFF2-40B4-BE49-F238E27FC236}">
                <a16:creationId xmlns:a16="http://schemas.microsoft.com/office/drawing/2014/main" id="{6809BE6D-B558-A141-A924-87C829D45E6B}"/>
              </a:ext>
            </a:extLst>
          </p:cNvPr>
          <p:cNvSpPr txBox="1"/>
          <p:nvPr/>
        </p:nvSpPr>
        <p:spPr>
          <a:xfrm>
            <a:off x="4572001" y="3486425"/>
            <a:ext cx="3851100" cy="4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b="1">
                <a:solidFill>
                  <a:srgbClr val="1A70FF"/>
                </a:solidFill>
                <a:latin typeface="Montserrat"/>
                <a:ea typeface="Montserrat"/>
                <a:cs typeface="Montserrat"/>
                <a:sym typeface="Montserrat"/>
              </a:rPr>
              <a:t>De la población </a:t>
            </a:r>
            <a:r>
              <a:rPr lang="es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TOTAL </a:t>
            </a:r>
            <a:r>
              <a:rPr lang="es" b="1">
                <a:solidFill>
                  <a:srgbClr val="1A70FF"/>
                </a:solidFill>
                <a:latin typeface="Montserrat"/>
                <a:ea typeface="Montserrat"/>
                <a:cs typeface="Montserrat"/>
                <a:sym typeface="Montserrat"/>
              </a:rPr>
              <a:t>colombiana tiene discapacidad visual</a:t>
            </a:r>
            <a:endParaRPr b="1">
              <a:solidFill>
                <a:srgbClr val="1A7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Google Shape;83;p15">
            <a:extLst>
              <a:ext uri="{FF2B5EF4-FFF2-40B4-BE49-F238E27FC236}">
                <a16:creationId xmlns:a16="http://schemas.microsoft.com/office/drawing/2014/main" id="{733AC848-C2A5-F440-9CEF-823E4873D415}"/>
              </a:ext>
            </a:extLst>
          </p:cNvPr>
          <p:cNvSpPr txBox="1"/>
          <p:nvPr/>
        </p:nvSpPr>
        <p:spPr>
          <a:xfrm>
            <a:off x="4943163" y="2976003"/>
            <a:ext cx="3352500" cy="7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000" b="1" dirty="0">
                <a:solidFill>
                  <a:srgbClr val="0A316E"/>
                </a:solidFill>
                <a:latin typeface="Montserrat"/>
                <a:ea typeface="Montserrat"/>
                <a:cs typeface="Montserrat"/>
                <a:sym typeface="Montserrat"/>
              </a:rPr>
              <a:t>4.41%</a:t>
            </a:r>
            <a:endParaRPr sz="4000" b="1" dirty="0">
              <a:solidFill>
                <a:srgbClr val="0A316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13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17;p19"/>
          <p:cNvSpPr txBox="1"/>
          <p:nvPr/>
        </p:nvSpPr>
        <p:spPr>
          <a:xfrm>
            <a:off x="527220" y="1315153"/>
            <a:ext cx="4481575" cy="2183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Incentivos en la Ley 361 de 1997</a:t>
            </a:r>
          </a:p>
          <a:p>
            <a:pPr algn="just"/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Porcentaje en el empleo público Decreto 2011 de 2017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Puntuación adicional a las empresas que vinculen personas con discapacidad Decreto 1279 de 2021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algn="just"/>
            <a:b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</a:br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" name="Google Shape;11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9850" y="4641074"/>
            <a:ext cx="1342138" cy="36371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7;p16"/>
          <p:cNvSpPr/>
          <p:nvPr/>
        </p:nvSpPr>
        <p:spPr>
          <a:xfrm>
            <a:off x="0" y="0"/>
            <a:ext cx="9144000" cy="502500"/>
          </a:xfrm>
          <a:prstGeom prst="rect">
            <a:avLst/>
          </a:prstGeom>
          <a:solidFill>
            <a:srgbClr val="164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POLÍTICA DE EMPLEO DIFUSA</a:t>
            </a:r>
          </a:p>
        </p:txBody>
      </p:sp>
      <p:pic>
        <p:nvPicPr>
          <p:cNvPr id="8" name="Imagen 7" descr="Un grupo de personas caminando en la banqueta junto a un perro&#10;&#10;Descripción generada automáticamente">
            <a:extLst>
              <a:ext uri="{FF2B5EF4-FFF2-40B4-BE49-F238E27FC236}">
                <a16:creationId xmlns:a16="http://schemas.microsoft.com/office/drawing/2014/main" id="{ABDC682C-5FE8-2F4B-B2F1-19910FFDDF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4545" y="1013450"/>
            <a:ext cx="3485289" cy="3325605"/>
          </a:xfrm>
          <a:prstGeom prst="roundRect">
            <a:avLst>
              <a:gd name="adj" fmla="val 11751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2983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7205" y="4586120"/>
            <a:ext cx="1364520" cy="369758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 txBox="1"/>
          <p:nvPr/>
        </p:nvSpPr>
        <p:spPr>
          <a:xfrm>
            <a:off x="3418704" y="987814"/>
            <a:ext cx="5264168" cy="3312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La evaluación del </a:t>
            </a:r>
            <a:r>
              <a:rPr lang="es-CO" sz="1600" dirty="0" err="1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conpes</a:t>
            </a: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 166 de 2013</a:t>
            </a:r>
          </a:p>
          <a:p>
            <a:pPr algn="just"/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Recomendó:</a:t>
            </a:r>
          </a:p>
          <a:p>
            <a:pPr algn="just"/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Promover el acceso universal inclusivo de las personas con discapacidad a cursos de formación para el trabajo</a:t>
            </a:r>
          </a:p>
          <a:p>
            <a:pPr algn="just"/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Promover el teletrabajo o trabajo en línea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Generar mayores incentivos a las empresas privadas para la contratación de personas con discapacidad, sobre todo en cargos administrativos y de gerencia.  </a:t>
            </a:r>
          </a:p>
          <a:p>
            <a:pPr algn="just"/>
            <a:b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</a:br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9850" y="4641074"/>
            <a:ext cx="1342138" cy="3637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7;p16"/>
          <p:cNvSpPr/>
          <p:nvPr/>
        </p:nvSpPr>
        <p:spPr>
          <a:xfrm>
            <a:off x="0" y="0"/>
            <a:ext cx="9144000" cy="502500"/>
          </a:xfrm>
          <a:prstGeom prst="rect">
            <a:avLst/>
          </a:prstGeom>
          <a:solidFill>
            <a:srgbClr val="164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CONTEXTO INCLUSIÓN LABORAL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9" r="21662"/>
          <a:stretch/>
        </p:blipFill>
        <p:spPr>
          <a:xfrm>
            <a:off x="565607" y="1425326"/>
            <a:ext cx="2488676" cy="2437038"/>
          </a:xfrm>
          <a:prstGeom prst="roundRect">
            <a:avLst>
              <a:gd name="adj" fmla="val 88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1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45796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7205" y="4586120"/>
            <a:ext cx="1364520" cy="369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9850" y="4641074"/>
            <a:ext cx="1342138" cy="36371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7;p16"/>
          <p:cNvSpPr/>
          <p:nvPr/>
        </p:nvSpPr>
        <p:spPr>
          <a:xfrm>
            <a:off x="0" y="0"/>
            <a:ext cx="9144000" cy="502500"/>
          </a:xfrm>
          <a:prstGeom prst="rect">
            <a:avLst/>
          </a:prstGeom>
          <a:solidFill>
            <a:srgbClr val="164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RETOS Y BARRERAS</a:t>
            </a:r>
          </a:p>
        </p:txBody>
      </p:sp>
      <p:pic>
        <p:nvPicPr>
          <p:cNvPr id="3" name="Imagen 2" descr="Un grupo de personas sentadas alrededor de una mesa&#10;&#10;Descripción generada automáticamente">
            <a:extLst>
              <a:ext uri="{FF2B5EF4-FFF2-40B4-BE49-F238E27FC236}">
                <a16:creationId xmlns:a16="http://schemas.microsoft.com/office/drawing/2014/main" id="{1762535E-72B8-FB4D-84F1-C5AC3AF6FC4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423" r="14318" b="3648"/>
          <a:stretch/>
        </p:blipFill>
        <p:spPr>
          <a:xfrm>
            <a:off x="5703220" y="1198433"/>
            <a:ext cx="2986598" cy="2852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sp>
        <p:nvSpPr>
          <p:cNvPr id="8" name="Google Shape;117;p19"/>
          <p:cNvSpPr txBox="1"/>
          <p:nvPr/>
        </p:nvSpPr>
        <p:spPr>
          <a:xfrm>
            <a:off x="502509" y="1193364"/>
            <a:ext cx="4456669" cy="268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Se  requiere una política de inclusión laboral más fuete</a:t>
            </a:r>
          </a:p>
          <a:p>
            <a:pPr algn="just"/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El Decreto 2011 también está midiendo la vinculación provisional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Falta accesibilidad en los concursos</a:t>
            </a:r>
          </a:p>
          <a:p>
            <a:pPr algn="just"/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Falta una ley de cuotas para la discapacidad  </a:t>
            </a:r>
          </a:p>
          <a:p>
            <a:pPr algn="just"/>
            <a:br>
              <a:rPr lang="es-CO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</a:br>
            <a:endParaRPr lang="es-CO" sz="16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7205" y="4586120"/>
            <a:ext cx="1364520" cy="369758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 txBox="1"/>
          <p:nvPr/>
        </p:nvSpPr>
        <p:spPr>
          <a:xfrm>
            <a:off x="4053526" y="833500"/>
            <a:ext cx="4807670" cy="3703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ES" sz="1600" b="1" dirty="0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Desde el INCI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endParaRPr lang="es-ES"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285750" lvl="0" indent="-2857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Se han acompañado 19 vinculaciones laborales de PCDV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</a:pPr>
            <a:endParaRPr lang="es-ES"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285750" lvl="0" indent="-2857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54 empresas y entidades asesoradas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</a:pPr>
            <a:endParaRPr lang="es-ES"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285750" lvl="0" indent="-2857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Capacitaciones a PCDV en temas como: Habilidades blandas, Construcción de la hoja de vida, entre otras.</a:t>
            </a:r>
          </a:p>
          <a:p>
            <a:pPr marL="285750" lvl="0" indent="-2857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</a:pPr>
            <a:endParaRPr lang="es-ES"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ES" sz="1600" b="1" dirty="0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7.288</a:t>
            </a:r>
            <a:r>
              <a:rPr lang="es-ES" sz="1600" dirty="0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 personas con discapacidad contratadas según informe de Función Pública de agosto 2021</a:t>
            </a: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rgbClr val="00206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9850" y="4641074"/>
            <a:ext cx="1342138" cy="36371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87;p16"/>
          <p:cNvSpPr/>
          <p:nvPr/>
        </p:nvSpPr>
        <p:spPr>
          <a:xfrm>
            <a:off x="0" y="0"/>
            <a:ext cx="9144000" cy="502500"/>
          </a:xfrm>
          <a:prstGeom prst="rect">
            <a:avLst/>
          </a:prstGeom>
          <a:solidFill>
            <a:srgbClr val="164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LOGROS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" r="2135" b="5307"/>
          <a:stretch/>
        </p:blipFill>
        <p:spPr>
          <a:xfrm>
            <a:off x="203188" y="1369803"/>
            <a:ext cx="3693184" cy="2015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79871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4193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8"/>
          <p:cNvSpPr txBox="1"/>
          <p:nvPr/>
        </p:nvSpPr>
        <p:spPr>
          <a:xfrm>
            <a:off x="-125" y="1880425"/>
            <a:ext cx="9144000" cy="11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70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¡GRACIAS!</a:t>
            </a:r>
            <a:endParaRPr sz="7000" b="1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" name="Google Shape;100;p17">
            <a:extLst>
              <a:ext uri="{FF2B5EF4-FFF2-40B4-BE49-F238E27FC236}">
                <a16:creationId xmlns:a16="http://schemas.microsoft.com/office/drawing/2014/main" id="{8D259F3A-BC4B-C444-9713-CF30E06EB4C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64875"/>
            <a:ext cx="2136000" cy="4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01;p17">
            <a:extLst>
              <a:ext uri="{FF2B5EF4-FFF2-40B4-BE49-F238E27FC236}">
                <a16:creationId xmlns:a16="http://schemas.microsoft.com/office/drawing/2014/main" id="{DCA4954A-29DF-3D4D-88DC-220AF81A26C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7205" y="4586120"/>
            <a:ext cx="1364520" cy="3697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A90A432-2820-D947-A24F-32806A05D156}"/>
              </a:ext>
            </a:extLst>
          </p:cNvPr>
          <p:cNvSpPr txBox="1"/>
          <p:nvPr/>
        </p:nvSpPr>
        <p:spPr>
          <a:xfrm>
            <a:off x="769617" y="3744109"/>
            <a:ext cx="2424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Montserrat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aciudadano@inci.gov.co</a:t>
            </a:r>
            <a:r>
              <a:rPr lang="es-CO" dirty="0">
                <a:solidFill>
                  <a:schemeClr val="bg1"/>
                </a:solidFill>
                <a:latin typeface="Montserrat" pitchFamily="2" charset="77"/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5B92C37-E6D2-CD43-BBD1-A517F1640D4E}"/>
              </a:ext>
            </a:extLst>
          </p:cNvPr>
          <p:cNvSpPr txBox="1"/>
          <p:nvPr/>
        </p:nvSpPr>
        <p:spPr>
          <a:xfrm>
            <a:off x="4091722" y="3744110"/>
            <a:ext cx="1713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Montserrat" pitchFamily="2" charset="77"/>
              </a:rPr>
              <a:t>@INCI_Colombia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9A14D0-ADB7-D84C-BACE-F8B685C91D0A}"/>
              </a:ext>
            </a:extLst>
          </p:cNvPr>
          <p:cNvSpPr txBox="1"/>
          <p:nvPr/>
        </p:nvSpPr>
        <p:spPr>
          <a:xfrm>
            <a:off x="6545355" y="3744109"/>
            <a:ext cx="1531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Montserrat" pitchFamily="2" charset="77"/>
              </a:rPr>
              <a:t>INCI Colombia</a:t>
            </a:r>
          </a:p>
        </p:txBody>
      </p:sp>
      <p:pic>
        <p:nvPicPr>
          <p:cNvPr id="9" name="Google Shape;113;p17">
            <a:extLst>
              <a:ext uri="{FF2B5EF4-FFF2-40B4-BE49-F238E27FC236}">
                <a16:creationId xmlns:a16="http://schemas.microsoft.com/office/drawing/2014/main" id="{C4E630BD-B41D-E149-A979-5CE288F10BFB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80633" y="3712509"/>
            <a:ext cx="370975" cy="37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14;p17">
            <a:extLst>
              <a:ext uri="{FF2B5EF4-FFF2-40B4-BE49-F238E27FC236}">
                <a16:creationId xmlns:a16="http://schemas.microsoft.com/office/drawing/2014/main" id="{63CBEB97-2225-D944-AFDF-9216994DF9CE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30942" y="3712550"/>
            <a:ext cx="370975" cy="3709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53330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3246</TotalTime>
  <Words>345</Words>
  <Application>Microsoft Office PowerPoint</Application>
  <PresentationFormat>Presentación en pantalla (16:9)</PresentationFormat>
  <Paragraphs>63</Paragraphs>
  <Slides>9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Montserrat Medium</vt:lpstr>
      <vt:lpstr>Montserrat</vt:lpstr>
      <vt:lpstr>Wingdings</vt:lpstr>
      <vt:lpstr>Arial</vt:lpstr>
      <vt:lpstr>Simple Light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</dc:creator>
  <cp:lastModifiedBy>Marcela Valbuena</cp:lastModifiedBy>
  <cp:revision>72</cp:revision>
  <dcterms:modified xsi:type="dcterms:W3CDTF">2021-10-15T20:42:38Z</dcterms:modified>
</cp:coreProperties>
</file>