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9" r:id="rId6"/>
    <p:sldId id="310" r:id="rId7"/>
    <p:sldId id="303" r:id="rId8"/>
    <p:sldId id="312" r:id="rId9"/>
    <p:sldId id="311" r:id="rId10"/>
    <p:sldId id="302" r:id="rId11"/>
    <p:sldId id="319" r:id="rId12"/>
    <p:sldId id="328" r:id="rId13"/>
    <p:sldId id="327" r:id="rId14"/>
    <p:sldId id="329" r:id="rId15"/>
    <p:sldId id="301" r:id="rId16"/>
    <p:sldId id="330" r:id="rId17"/>
    <p:sldId id="331" r:id="rId18"/>
    <p:sldId id="321" r:id="rId19"/>
    <p:sldId id="320" r:id="rId20"/>
    <p:sldId id="333" r:id="rId21"/>
    <p:sldId id="332" r:id="rId22"/>
    <p:sldId id="308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25"/>
    <a:srgbClr val="CC0099"/>
    <a:srgbClr val="990033"/>
    <a:srgbClr val="CC0066"/>
    <a:srgbClr val="FFB2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07"/>
  </p:normalViewPr>
  <p:slideViewPr>
    <p:cSldViewPr>
      <p:cViewPr>
        <p:scale>
          <a:sx n="78" d="100"/>
          <a:sy n="78" d="100"/>
        </p:scale>
        <p:origin x="456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758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5293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819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0749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599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028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460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579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078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41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616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777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1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13973" y="2060848"/>
            <a:ext cx="12181413" cy="309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3974" y="2150854"/>
            <a:ext cx="121886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RUTAS INTEGRALES DE ATENCION (RIAS) </a:t>
            </a:r>
            <a:r>
              <a:rPr lang="es-CO" sz="3600" b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</a:t>
            </a:r>
            <a:r>
              <a:rPr lang="es-CO" sz="3600" b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ENFERMEDADES </a:t>
            </a:r>
            <a:r>
              <a:rPr lang="es-ES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TRANSMISIBLES </a:t>
            </a:r>
          </a:p>
          <a:p>
            <a:pPr algn="just"/>
            <a:endParaRPr lang="es-ES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INTEGRAL DE ATENCIÓN PARA</a:t>
            </a:r>
          </a:p>
          <a:p>
            <a:pPr algn="ctr"/>
            <a:r>
              <a:rPr lang="es-ES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DIABETES MELLITUS TIPO 2 </a:t>
            </a:r>
            <a:endParaRPr lang="es-CO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35" y="5589240"/>
            <a:ext cx="7041930" cy="119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0955" y="1616640"/>
            <a:ext cx="373016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</a:p>
          <a:p>
            <a:pPr algn="just"/>
            <a:endParaRPr lang="es-ES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. Fomentar  la estrategia de ESPACIOS AMIGABLES PARA ADOLESCENTES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16. Promover y coordinar espacios de educación en habilidades para la vida con énfasis en  la cesación del consumo de tabaco, y consumo abusivo de alcohol en el entorno universitario.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17. Promover y posicionar actividades educativas orientadas a generar reflexión grupal e individual sobre el consumo de alcohol, sus factores de riesgo y mecanismos para adoptar comportamientos saludables, en el entorno universitario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sp>
        <p:nvSpPr>
          <p:cNvPr id="26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DIABETES TIPO 2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(colegios, universidades)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8021413" y="1097970"/>
            <a:ext cx="3983207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28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COMUNITARIO (hogar, espacio público)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995323" y="1418968"/>
            <a:ext cx="39758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PROMOCION DE LA ALIMENTACION SALUDABLE </a:t>
            </a:r>
          </a:p>
          <a:p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Huertas caseras y comunitarias en viviendas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urbanas.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la Instalación de centros de expendio de frutas y verduras  en zonas marginadas cercanos a las viviendas.</a:t>
            </a:r>
          </a:p>
          <a:p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20. Promover y posicionar   medidas de control a la oferta alimentos de alta densidad calórica y alto contenido de nutrientes críticos (azúcar, sal, grasas saturadas y grasas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) en el espacio público y  la vivienda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21. Promover y posicionar mecanismos de información  de los beneficios y contenidos nutricionales en puntos de expendio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alimentos</a:t>
            </a:r>
            <a:endParaRPr lang="es-CO" b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7804367" y="1023716"/>
            <a:ext cx="4387974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43522" y="1323704"/>
            <a:ext cx="381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/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CO" sz="12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27" name="26 CuadroTexto"/>
          <p:cNvSpPr txBox="1"/>
          <p:nvPr/>
        </p:nvSpPr>
        <p:spPr>
          <a:xfrm>
            <a:off x="7995323" y="1418968"/>
            <a:ext cx="39758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PROMOCION DE LA ACTIVIDAD FISICA</a:t>
            </a:r>
          </a:p>
          <a:p>
            <a:endParaRPr lang="es-CO" sz="1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22. Promover la disponibilidad de infraestructuras, bienes y servicios que incentiven el transporte activo (andenes, ciclo-vías, parqueaderos para bicicletas, adecuado uso del suelo, planeación urbana,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23. Abogar  por espacios seguros (seguridad urbana: desarrollo de rutas al trabajo y el colegio, buscando reducir la delincuencia), que favorezcan e incentiven en los usuarios el transporte activo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24. Promover integración de los sistemas masivos de transporte público, particular con la estrategia del transporte activo.(la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intermodalidad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 del transporte urbano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25. Promover el desarrollo de estrategias  pedagógicas que favorezcan el transporte activo y seguro y la actividad física en los entornos </a:t>
            </a:r>
          </a:p>
          <a:p>
            <a:endParaRPr lang="es-CO" sz="11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EN EL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ENTORNO COMUNITARIO (hogar, espacio público)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7337629" y="1490454"/>
            <a:ext cx="5321450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43522" y="1323704"/>
            <a:ext cx="381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/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CO" sz="12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8135276" y="1785369"/>
            <a:ext cx="3793372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  <a:endParaRPr lang="es-CO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26. Promover por el cumplimiento de procedimientos de IVC relacionada con la prohibición de patrocinio de eventos masivos por parte de la industria del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tabaco.</a:t>
            </a:r>
          </a:p>
          <a:p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27. Promover  ambientes 100% libres de humo, en cumplimiento de la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prohibición </a:t>
            </a: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del consumo de productos de tabaco y sus derivados en sitios públicos, promoviendo. (CMCT) y la ley 1335 de 2009- PDSP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2012-2021.</a:t>
            </a:r>
          </a:p>
          <a:p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28. Promover y acompañar procesos de control social sobre la comercialización de las bebidas alcohólicas </a:t>
            </a:r>
            <a:endParaRPr lang="es-CO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dirty="0"/>
          </a:p>
        </p:txBody>
      </p:sp>
      <p:sp>
        <p:nvSpPr>
          <p:cNvPr id="27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COMUNITARIO (hogar, espacio público)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386414" y="1514609"/>
            <a:ext cx="4426745" cy="3429026"/>
          </a:xfrm>
          <a:prstGeom prst="wedgeRectCallou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0" scaled="1"/>
            <a:tileRect/>
          </a:gra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308021" y="1130098"/>
            <a:ext cx="30378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alimentación </a:t>
            </a:r>
            <a:r>
              <a:rPr lang="es-ES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saludable</a:t>
            </a:r>
          </a:p>
          <a:p>
            <a:endParaRPr lang="es-ES" sz="1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29.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y fomentar la práctica de la lactancia materna a través del fomento de estrategias como las salas amigas, y la introducción  y evolución adecuada de la alimentación complementaria</a:t>
            </a:r>
            <a:endParaRPr lang="es-ES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30.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 la reducción del consumo de bebidas azucaradas y productos de alta densidad calórica y alto contenido de nutrientes críticos (azúcar, sal, grasas saturadas y grasas tras) en los expendios de alimentos en el entorno laboral (casinos, maquinas dispensadoras de alimentos, entre otros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oferta de alimentos saludables y educación nutricional en el lugar de trabajo (Puntos de distribución de frutas y verduras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Arial" panose="020B0604020202020204" pitchFamily="34" charset="0"/>
              <a:buChar char="•"/>
            </a:pPr>
            <a:endParaRPr lang="es-ES" sz="9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endParaRPr lang="es-ES" sz="900" b="1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59896" y="1287602"/>
            <a:ext cx="1364731" cy="933763"/>
          </a:xfrm>
          <a:prstGeom prst="rect">
            <a:avLst/>
          </a:prstGeom>
        </p:spPr>
      </p:pic>
      <p:sp>
        <p:nvSpPr>
          <p:cNvPr id="27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384914" y="2129666"/>
            <a:ext cx="4495299" cy="3500579"/>
          </a:xfrm>
          <a:prstGeom prst="wedgeRect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77058" y="1743904"/>
            <a:ext cx="309662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100" b="1" u="sng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Promoción de la actividad física</a:t>
            </a:r>
            <a:endParaRPr lang="es-ES" sz="1100" b="1" u="sng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32. Promover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que permitan a los empleadores reemplazar el uso del vehículo motor por el transporte activo/público. Pueden incluir promociones e  incentivos para facilitar el cambio </a:t>
            </a:r>
            <a:r>
              <a:rPr lang="es-E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ej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: Días de “en bicicleta al trabajo”.</a:t>
            </a: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33.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y apoyar el transporte activo en el entorno laboral con la generación de mapas y guías que ilustren a los empleados con respecto a las vías de acceso, las ciclo-rutas y senderos </a:t>
            </a:r>
            <a:r>
              <a:rPr lang="es-E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multi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-propósito disponibles, zonas recomendadas para realizar caminatas desde los paraderos del servicio de transporte público, la frecuencia y horarios de servicio del transporte público y los parqueaderos disponibles para las bicicletas.  </a:t>
            </a: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2384" y="706923"/>
            <a:ext cx="1364731" cy="933763"/>
          </a:xfrm>
          <a:prstGeom prst="rect">
            <a:avLst/>
          </a:prstGeom>
        </p:spPr>
      </p:pic>
      <p:sp>
        <p:nvSpPr>
          <p:cNvPr id="27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75764" y="2067530"/>
            <a:ext cx="3890780" cy="3500579"/>
          </a:xfrm>
          <a:prstGeom prst="wedgeRectCallout">
            <a:avLst>
              <a:gd name="adj1" fmla="val -20398"/>
              <a:gd name="adj2" fmla="val 5790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65308" y="2225075"/>
            <a:ext cx="3438403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u="sng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Promoción de la actividad física</a:t>
            </a:r>
            <a:endParaRPr lang="es-ES" sz="1400" b="1" u="sng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34.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las pausas activas y sostenibilidad de las mismas en el marco de la Ley 1355 de obesidad.</a:t>
            </a:r>
          </a:p>
          <a:p>
            <a:pPr algn="just"/>
            <a:endParaRPr lang="es-E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35.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e incentivos   para la dotación y uso de bicicletas públicas, establecimientos con parqueaderos para funcionarios y visitantes y baños para usuarios del sistema. </a:t>
            </a: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36.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empresariales de bicicletas compartidas como: clubes donde se paga una afiliación anual o mensual y se permite la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utilización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 de bicicletas libremente en sitios pre-establecidos.</a:t>
            </a: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2384" y="706923"/>
            <a:ext cx="1364731" cy="933763"/>
          </a:xfrm>
          <a:prstGeom prst="rect">
            <a:avLst/>
          </a:prstGeom>
        </p:spPr>
      </p:pic>
      <p:sp>
        <p:nvSpPr>
          <p:cNvPr id="22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639807" y="1768001"/>
            <a:ext cx="4933532" cy="3429026"/>
          </a:xfrm>
          <a:prstGeom prst="wedgeRect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94048" y="1208836"/>
            <a:ext cx="3048908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Reducción en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 exposición a productos derivados de tabaco y el consumo </a:t>
            </a:r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nocivo de alcohol</a:t>
            </a:r>
          </a:p>
          <a:p>
            <a:pPr algn="just"/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37. Desarrollar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campañas de IEC relacionadas con los riesgos del consumo y exposición al humo de tabaco y el consumo abusivo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alcohol.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. Promover la  estrategia de Ambientes 100% libres de humo de tabaco en lugares protegidos por la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Ley 1335.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39. Promover y coordinar la inclusión en las evaluaciones medicas ocupacionales periódicas, preguntas relacionadas con los hábitos de consumo y exposición al humo de tabaco y alcohol, promoción de actividad física, alimentación saludable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y apoyar campañas de IEC relacionadas con los riesgos del consumo nocivo de alcohol y sobre los riesgos de dicha conducta</a:t>
            </a:r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42262" y="1011536"/>
            <a:ext cx="1364731" cy="933763"/>
          </a:xfrm>
          <a:prstGeom prst="rect">
            <a:avLst/>
          </a:prstGeom>
        </p:spPr>
      </p:pic>
      <p:sp>
        <p:nvSpPr>
          <p:cNvPr id="27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 DIABETES TIPO 2 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ENTORNO 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6408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2053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INDIVIDUALES PARA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PROMOCIONAR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ESTILOS DE VIDA SALUDABLES, GARANTIZAR TRATAMIENTO Y SEGUIMIENTO A LOS PACIENTES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DIABETICOS TIPO 2 EN LOS SERVICIOS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2" name="Llamada rectangular 21"/>
          <p:cNvSpPr/>
          <p:nvPr/>
        </p:nvSpPr>
        <p:spPr>
          <a:xfrm rot="5400000">
            <a:off x="7980174" y="1208723"/>
            <a:ext cx="3456385" cy="4728592"/>
          </a:xfrm>
          <a:prstGeom prst="wedgeRectCallout">
            <a:avLst>
              <a:gd name="adj1" fmla="val 15916"/>
              <a:gd name="adj2" fmla="val 6254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9"/>
          <a:srcRect l="19508" t="5747" r="18904" b="14833"/>
          <a:stretch/>
        </p:blipFill>
        <p:spPr>
          <a:xfrm>
            <a:off x="7381544" y="1934261"/>
            <a:ext cx="4614263" cy="297185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1017788" y="1701310"/>
            <a:ext cx="5214342" cy="2952329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15221" y="701988"/>
            <a:ext cx="285032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u="sng" dirty="0">
                <a:latin typeface="Segoe UI Light"/>
                <a:cs typeface="Segoe UI Light"/>
              </a:rPr>
              <a:t>GESTIÓN DE LA SALUD PÚBLICA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dirty="0">
                <a:latin typeface="Segoe UI Light"/>
                <a:cs typeface="Segoe UI Light"/>
              </a:rPr>
              <a:t>Proceso dinámico, integral, sistemático y participativo que bajo el liderazgo y conducción de la autoridad sanitaria, está orientado a que las políticas, planes, programas y proyectos de la salud publica se realicen de manera efectiva, coordinada  y organizada, entre los diferentes actores del SGSSS junto con otros sectores del Gobierno, de las organizaciones sociales y privadas de la comunidad, con el propósito de alcanzar los resultados en salud.</a:t>
            </a:r>
          </a:p>
          <a:p>
            <a:pPr algn="just"/>
            <a:r>
              <a:rPr lang="es-ES_tradnl" sz="1200" dirty="0">
                <a:latin typeface="Segoe UI Light"/>
                <a:cs typeface="Segoe UI Light"/>
              </a:rPr>
              <a:t>Resolución 0518 de 2015. </a:t>
            </a:r>
            <a:endParaRPr lang="es-ES_tradnl" sz="900" dirty="0">
              <a:latin typeface="Segoe UI Light"/>
              <a:cs typeface="Segoe UI Light"/>
            </a:endParaRPr>
          </a:p>
          <a:p>
            <a:endParaRPr lang="es-CO" sz="2000" dirty="0"/>
          </a:p>
        </p:txBody>
      </p:sp>
      <p:sp>
        <p:nvSpPr>
          <p:cNvPr id="26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Diabetes Tipo 2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4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Diabetes Tipo 2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1011669" y="1696119"/>
            <a:ext cx="5214342" cy="2952329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15221" y="701988"/>
            <a:ext cx="28503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Misionales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 prestación de servicios individuales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las intervenciones colectivas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Vigilancia en Salud Pública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Inspección, vigilancia y control sanitario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aseguramiento .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Estratégicos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Planeación integral de la salud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Coordinación Intersectorial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Desarrollo  de capacidades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Participación social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conocimiento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 de apoyo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administrativa y financiera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talento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insumos en salud pública  </a:t>
            </a:r>
          </a:p>
          <a:p>
            <a:endParaRPr lang="es-CO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868215" y="1689540"/>
            <a:ext cx="5016759" cy="3041654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119337" y="701988"/>
            <a:ext cx="3041655" cy="5016758"/>
          </a:xfrm>
          <a:prstGeom prst="rect">
            <a:avLst/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Marco de la ley 1355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solidFill>
                  <a:srgbClr val="000000"/>
                </a:solidFill>
                <a:latin typeface="Segoe UI Light" panose="020B0502040204020203" pitchFamily="34" charset="0"/>
              </a:rPr>
              <a:t>Adoptar pieza comunicativa para señalizar los ALH en los lugares establecidos en el Art. 19 de la Ley 1335 de 2009, autorizadas por el MSPS.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solidFill>
                  <a:srgbClr val="000000"/>
                </a:solidFill>
                <a:latin typeface="Segoe UI Light" panose="020B0502040204020203" pitchFamily="34" charset="0"/>
              </a:rPr>
              <a:t>Realizar la señalización de los lugares establecidos en el Art. 19 de la Ley 1335 de 2009</a:t>
            </a:r>
            <a:endParaRPr lang="es-ES" sz="1000" dirty="0">
              <a:latin typeface="Segoe UI Ligh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Establecer roles y responsabilidades de  los diferentes sectores del gobierno.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Realizar consulta pública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Emitir resolución administrativa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Definir los mecanismos para la Inspección Vigilancia y Control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Realizar seguimiento al cumplimiento de la normativa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Garantizar la disponibilidad de un profesional de la actividad física a través de alianzas intersectoriales para la realización de programas y consejería grupales para la promoción de la actividad física y la prevención de la HTA.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Promover  la reducción del consumo de bebidas azucaradas y productos de alta densidad calórica y alto contenido de nutrientes críticos (azúcar, sal, grasas saturadas y grasas </a:t>
            </a:r>
            <a:r>
              <a:rPr lang="es-ES" sz="1000" dirty="0" err="1">
                <a:latin typeface="Segoe UI Light" panose="020B0502040204020203" pitchFamily="34" charset="0"/>
              </a:rPr>
              <a:t>trans</a:t>
            </a:r>
            <a:r>
              <a:rPr lang="es-ES" sz="1000" dirty="0">
                <a:latin typeface="Segoe UI Light" panose="020B0502040204020203" pitchFamily="34" charset="0"/>
              </a:rPr>
              <a:t>) en los expendios de alimentos en el entorno laboral (casinos, maquinas dispensadoras de alimentos, entre otros).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Promover la disponibilidad de infraestructuras y bienes que incentiven el transporte activo (andenes, ciclo-vías, parqueaderos para bicicletas, adecuado uso del suelo, planeación urbana, etc</a:t>
            </a:r>
            <a:r>
              <a:rPr lang="es-ES" sz="1000" dirty="0" smtClean="0">
                <a:latin typeface="Segoe UI Light" panose="020B0502040204020203" pitchFamily="34" charset="0"/>
              </a:rPr>
              <a:t>.)</a:t>
            </a:r>
            <a:endParaRPr lang="es-ES" sz="1050" dirty="0">
              <a:latin typeface="Segoe UI Light"/>
              <a:cs typeface="Segoe UI Light"/>
            </a:endParaRPr>
          </a:p>
        </p:txBody>
      </p:sp>
      <p:sp>
        <p:nvSpPr>
          <p:cNvPr id="26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Diabetes tipo 2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0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994063" y="1050843"/>
            <a:ext cx="4436750" cy="3720455"/>
          </a:xfrm>
          <a:prstGeom prst="wedgeRectCallout">
            <a:avLst>
              <a:gd name="adj1" fmla="val 31027"/>
              <a:gd name="adj2" fmla="val 60940"/>
            </a:avLst>
          </a:prstGeom>
          <a:gradFill flip="none" rotWithShape="1">
            <a:gsLst>
              <a:gs pos="0">
                <a:srgbClr val="77C125">
                  <a:tint val="66000"/>
                  <a:satMod val="160000"/>
                </a:srgbClr>
              </a:gs>
              <a:gs pos="50000">
                <a:srgbClr val="77C125">
                  <a:tint val="44500"/>
                  <a:satMod val="160000"/>
                </a:srgbClr>
              </a:gs>
              <a:gs pos="100000">
                <a:srgbClr val="77C12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8410476" y="807090"/>
            <a:ext cx="366218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  <a:p>
            <a:pPr algn="just"/>
            <a:endParaRPr lang="es-ES_tradnl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_tradnl" sz="1600" dirty="0">
                <a:latin typeface="Arial" panose="020B0604020202020204" pitchFamily="34" charset="0"/>
                <a:cs typeface="Arial" panose="020B0604020202020204" pitchFamily="34" charset="0"/>
              </a:rPr>
              <a:t>Marco de acción que contribuye a garantizar el derecho a la vida y a la salud mediante la formulación, implementación y evaluación de políticas publicas saludables, el desarrollo de capacidades, la movilización social, la creación de entornos saludables y el desarrollo de acciones sectoriales e intersectoriales/</a:t>
            </a:r>
            <a:r>
              <a:rPr lang="es-ES_tradnl" sz="1600" dirty="0" err="1">
                <a:latin typeface="Arial" panose="020B0604020202020204" pitchFamily="34" charset="0"/>
                <a:cs typeface="Arial" panose="020B0604020202020204" pitchFamily="34" charset="0"/>
              </a:rPr>
              <a:t>transectoriales</a:t>
            </a:r>
            <a:r>
              <a:rPr lang="es-ES_tradnl" sz="1600" dirty="0">
                <a:latin typeface="Arial" panose="020B0604020202020204" pitchFamily="34" charset="0"/>
                <a:cs typeface="Arial" panose="020B0604020202020204" pitchFamily="34" charset="0"/>
              </a:rPr>
              <a:t> y comunitarias, dirigidas a la reducción de inequidades y a la afectación positiva de los determinantes sociales de la salud, lideradas por los mandatarios locales</a:t>
            </a:r>
            <a:r>
              <a:rPr lang="es-ES_tradn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Diabetes Tipo 2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549880" y="1279002"/>
            <a:ext cx="5325115" cy="3720455"/>
          </a:xfrm>
          <a:prstGeom prst="wedgeRectCallout">
            <a:avLst>
              <a:gd name="adj1" fmla="val 31027"/>
              <a:gd name="adj2" fmla="val 60940"/>
            </a:avLst>
          </a:prstGeom>
          <a:gradFill flip="none" rotWithShape="1">
            <a:gsLst>
              <a:gs pos="0">
                <a:srgbClr val="77C125">
                  <a:tint val="66000"/>
                  <a:satMod val="160000"/>
                </a:srgbClr>
              </a:gs>
              <a:gs pos="50000">
                <a:srgbClr val="77C125">
                  <a:tint val="44500"/>
                  <a:satMod val="160000"/>
                </a:srgbClr>
              </a:gs>
              <a:gs pos="100000">
                <a:srgbClr val="77C12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8410476" y="692696"/>
            <a:ext cx="366218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Posicionar el control social de las medidas establecidas para protección de la ciudadanía frente al consumo de tabaco y la exposición al humo de tabaco 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el desarrollo de programas que permitan a los empleadores reemplazar el uso del vehículo motor por el transporte activo/público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Posicionar el cumplimiento de la señalización de los lugares protegidos por la medida "Ambientes 100% libres de humo de tabaco"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el desarrollo de programas e incentivos   para la dotación y uso de bicicletas públicas, establecimientos con parqueaderos para funcionarios y visitantes y baños para usuarios del sistema.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oferta de alimentos saludables y educación nutricional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Fortalecer los programas de fomento de la  actividad física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la Instalación de centros de expendio de frutas y verduras  en zonas marginadas cercanos a las viviendas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procesos IEC sobre riesgos y daños del consumo de alcohol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acompañar procesos de control social sobre la comercialización de las bebidas alcohólicas.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mecanismos de información  de los beneficios y contenidos nutricionales en puntos de expendio de alimentos.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medidas de control a la oferta alimentos de alta densidad calórica y alto contenido de nutrientes críticos (azúcar, sal, grasas saturadas y grasas </a:t>
            </a:r>
            <a:r>
              <a:rPr lang="es-ES" sz="1050" dirty="0" err="1">
                <a:latin typeface="Segoe UI Light" panose="020B0502040204020203" pitchFamily="34" charset="0"/>
              </a:rPr>
              <a:t>trans</a:t>
            </a:r>
            <a:r>
              <a:rPr lang="es-ES" sz="1050" dirty="0">
                <a:latin typeface="Segoe UI Light" panose="020B0502040204020203" pitchFamily="34" charset="0"/>
              </a:rPr>
              <a:t>) en los </a:t>
            </a:r>
            <a:r>
              <a:rPr lang="es-ES" sz="1050" dirty="0" smtClean="0">
                <a:latin typeface="Segoe UI Light" panose="020B0502040204020203" pitchFamily="34" charset="0"/>
              </a:rPr>
              <a:t>entornos</a:t>
            </a:r>
            <a:endParaRPr lang="es-ES" sz="1050" dirty="0">
              <a:latin typeface="Segoe UI Light" panose="020B0502040204020203" pitchFamily="34" charset="0"/>
            </a:endParaRPr>
          </a:p>
        </p:txBody>
      </p:sp>
      <p:sp>
        <p:nvSpPr>
          <p:cNvPr id="22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Diabetes Tipo 2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DIABETES TIPO 2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(colegios, universidades)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7214" y="823422"/>
            <a:ext cx="37301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alimentación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saludable</a:t>
            </a:r>
          </a:p>
          <a:p>
            <a:pPr algn="just"/>
            <a:endParaRPr lang="es-ES" sz="900" b="1" u="sng" dirty="0">
              <a:latin typeface="Segoe UI Light" panose="020B0502040204020203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el desarrollo de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infraestructuras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necesarias para la implementación de estrategias que fomenten la lactancia materna: salas amigas, madre canguro , la introducción  y evolución adecuada de la alimentación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complementaria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Promover </a:t>
            </a:r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y posicionar la implementación de huertas escolares y/o universitarias para la promoción del consumo de alimentos frescos y sanos en sitio y estimular la demanda de estos alimentos en casa por parte de los niños y jóvenes.</a:t>
            </a:r>
          </a:p>
          <a:p>
            <a:pPr marL="228600" indent="-228600" algn="just">
              <a:buFont typeface="+mj-lt"/>
              <a:buAutoNum type="arabicPeriod"/>
            </a:pPr>
            <a:endParaRPr lang="es-ES" sz="1000" b="1" dirty="0">
              <a:latin typeface="Segoe UI Light" panose="020B0502040204020203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la oferta de alimentos saludables mediante puntos de distribución y comercialización con énfasis en fruta, verduras y otros alimentos sanos y frescos en el entorno educativo</a:t>
            </a:r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algn="just">
              <a:buFont typeface="+mj-lt"/>
              <a:buAutoNum type="arabicPeriod"/>
            </a:pP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  medidas de control a la oferta alimentos y bebidas de alta densidad calórica y alto contenido de nutrientes críticos (azúcar, sal, grasas saturadas y grasas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)   en el entorno educativo. (tiendas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escolares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y universitarias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es-CO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Promover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y posicionar la educación Alimentaria y Nutricional (con énfasis en el consumo de frutas y verduras) </a:t>
            </a:r>
            <a:endParaRPr lang="es-E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es-E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y recomendar la inclusión de la valoración nutricional en los certificados médicos de ingreso anual a instituciones educativas para Identificar riesgos en el estado nutricional (sobrepeso y obesidad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5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7214" y="823422"/>
            <a:ext cx="373016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 Física</a:t>
            </a:r>
          </a:p>
          <a:p>
            <a:pPr algn="just"/>
            <a:endParaRPr lang="es-ES" sz="9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el desarrollo de actividades artísticas, en particular, aquellas que favorezcan la realización de actividad física como  la danza , teatro, entre otras, en el entorno educativo.</a:t>
            </a:r>
            <a:endParaRPr lang="es-ES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Segoe UI Light" panose="020B0502040204020203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8. Promover acciones que favorezcan la actividad física: uso de la bicicleta, parqueaderos de bicicletas, mejoramiento de las zonas recreativas, adecuación de duchas y baños comunitarios, mapas y rutas seguras para desplazamiento escuela-casa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9. Promover la inclusión de la estrategia de la actividad física y el transporte activo: programas de bicicletas compartidas, rutas seguras al colegio, como  complemento a la implementación de los proyectos pedagógicos transversales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10. Promover la vigilancia periódica del grado de cambio en la condición física (cardiovascular, muscular, flexibilidad) de los escolares a través de mediciones protocolizadas y validadas, buscando alcanzar o superar el percentil 50 en cada uno de los escolares evaluados de acuerdo a los parámetros establecidos en el lineamiento de la promoción de la actividad física en el tiempo libre</a:t>
            </a:r>
          </a:p>
        </p:txBody>
      </p:sp>
      <p:pic>
        <p:nvPicPr>
          <p:cNvPr id="26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sp>
        <p:nvSpPr>
          <p:cNvPr id="27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DIABETES TIPO 2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(colegios, universidades)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0955" y="1320531"/>
            <a:ext cx="373016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</a:p>
          <a:p>
            <a:pPr algn="just"/>
            <a:endParaRPr lang="es-ES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 Posicionar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campañas de IEC relacionadas con los riesgos del consumo de tabaco y la exposición al humo de tabaco y consumo abusivo de alcohol.- 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Posicionar estrategias de IEC para el  control social de las medidas establecidas para protección de la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ciudadanía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frente a  la exposición y consumo al humo de tabaco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Posicionar el cumplimiento de la señalización de los lugares protegidos por la medida "Ambientes 100% libres de humo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tabaco“.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14. Promover y acompañar tamizaje del consumo problemático de alcohol, en el entorno universitario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sp>
        <p:nvSpPr>
          <p:cNvPr id="26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SALUDABLES Y PREVENIR LA DIABETES TIPO 2</a:t>
            </a:r>
          </a:p>
          <a:p>
            <a:pPr algn="ctr"/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EL 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(colegios, universidades)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2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31B2FD6E1CDD4DB1381D3458B6A55F" ma:contentTypeVersion="0" ma:contentTypeDescription="Crear nuevo documento." ma:contentTypeScope="" ma:versionID="421a4c623f2b0bb5f4f1e0244e996327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e554c2d3f2b27ffb6760a44d8a8ddcc9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SK56FQYSNTNA-148-10</_dlc_DocId>
    <_dlc_DocIdUrl xmlns="bc7fa6d9-f289-453f-8d65-26d024cbc172">
      <Url>http://intranet.minsalud.gov.co/_layouts/15/DocIdRedir.aspx?ID=SK56FQYSNTNA-148-10</Url>
      <Description>SK56FQYSNTNA-148-10</Description>
    </_dlc_DocIdUrl>
  </documentManagement>
</p:properties>
</file>

<file path=customXml/itemProps1.xml><?xml version="1.0" encoding="utf-8"?>
<ds:datastoreItem xmlns:ds="http://schemas.openxmlformats.org/officeDocument/2006/customXml" ds:itemID="{3CB36426-959F-455A-A0BC-CFE47BE52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37FBC1-4A39-422D-9FF3-7436CE19CF7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2E74A8-9C09-4F90-B115-66847059116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9603A39-B664-49B8-B461-8C0E87ABF000}">
  <ds:schemaRefs>
    <ds:schemaRef ds:uri="bc7fa6d9-f289-453f-8d65-26d024cbc172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1848</TotalTime>
  <Words>2620</Words>
  <Application>Microsoft Macintosh PowerPoint</Application>
  <PresentationFormat>Widescreen</PresentationFormat>
  <Paragraphs>317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Calibri Light</vt:lpstr>
      <vt:lpstr>Segoe UI Light</vt:lpstr>
      <vt:lpstr>Verdana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Acosta Gutierrez</dc:creator>
  <cp:lastModifiedBy>Catalina Maria Cruz Rodriguez</cp:lastModifiedBy>
  <cp:revision>141</cp:revision>
  <dcterms:created xsi:type="dcterms:W3CDTF">2014-10-20T16:00:02Z</dcterms:created>
  <dcterms:modified xsi:type="dcterms:W3CDTF">2016-07-06T22:31:32Z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0x010100C231B2FD6E1CDD4DB1381D3458B6A55F</vt:lpwstr>
  </property>
  <property fmtid="{D5CDD505-2E9C-101B-9397-08002B2CF9AE}" pid="3" name="_dlc_DocIdItemGuid">
    <vt:lpwstr>019c0135-f4b2-4aea-a0bc-72a854e15f27</vt:lpwstr>
  </property>
</Properties>
</file>