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</p:sldMasterIdLst>
  <p:sldIdLst>
    <p:sldId id="259" r:id="rId6"/>
    <p:sldId id="303" r:id="rId7"/>
    <p:sldId id="302" r:id="rId8"/>
    <p:sldId id="312" r:id="rId9"/>
    <p:sldId id="309" r:id="rId10"/>
    <p:sldId id="313" r:id="rId11"/>
    <p:sldId id="301" r:id="rId12"/>
    <p:sldId id="305" r:id="rId13"/>
    <p:sldId id="306" r:id="rId14"/>
    <p:sldId id="307" r:id="rId15"/>
    <p:sldId id="308" r:id="rId1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C1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/>
    <p:restoredTop sz="94698"/>
  </p:normalViewPr>
  <p:slideViewPr>
    <p:cSldViewPr>
      <p:cViewPr varScale="1">
        <p:scale>
          <a:sx n="85" d="100"/>
          <a:sy n="85" d="100"/>
        </p:scale>
        <p:origin x="192" y="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20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customXml" Target="../customXml/item4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1157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50547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8812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8301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37358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08783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4647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3047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2585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9241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02814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615DE-3D0F-4EE1-B1A7-DED8F4937CF5}" type="datetimeFigureOut">
              <a:rPr lang="es-CO" smtClean="0"/>
              <a:pPr/>
              <a:t>6/07/16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6390E-A369-47C8-82AD-D961993E8F0F}" type="slidenum">
              <a:rPr lang="es-CO" smtClean="0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5816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emf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0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hyperlink" Target="../Diagrama%20%20chagas.bp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2276872"/>
            <a:ext cx="12181414" cy="1744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2778339" y="2487228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RUTA DE </a:t>
            </a:r>
            <a:r>
              <a:rPr lang="es-CO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ATENCI</a:t>
            </a:r>
            <a:r>
              <a:rPr lang="es-ES" sz="3600" b="1" dirty="0" err="1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Ó</a:t>
            </a:r>
            <a:r>
              <a:rPr lang="es-CO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 </a:t>
            </a:r>
            <a:r>
              <a:rPr lang="es-CO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INTEGRAL DE CHAGAS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735" y="5589240"/>
            <a:ext cx="7041930" cy="119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82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upo 28"/>
          <p:cNvGrpSpPr/>
          <p:nvPr/>
        </p:nvGrpSpPr>
        <p:grpSpPr>
          <a:xfrm>
            <a:off x="3623623" y="485964"/>
            <a:ext cx="8352353" cy="5665073"/>
            <a:chOff x="1541417" y="538425"/>
            <a:chExt cx="8352353" cy="5665073"/>
          </a:xfrm>
        </p:grpSpPr>
        <p:pic>
          <p:nvPicPr>
            <p:cNvPr id="30" name="Imagen 2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31" name="Grupo 30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34" name="CuadroTexto 33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37" name="CuadroTexto 36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38" name="CuadroTexto 37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39" name="CuadroTexto 38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0" name="Rectángulo 39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1" name="CuadroTexto 40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2" name="CuadroTexto 41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43" name="CuadroTexto 42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44" name="Conector recto 43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Rectángulo 31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3" name="CuadroTexto 32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5" name="CuadroTexto 44"/>
          <p:cNvSpPr txBox="1"/>
          <p:nvPr/>
        </p:nvSpPr>
        <p:spPr>
          <a:xfrm>
            <a:off x="3871131" y="4703467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>
                <a:solidFill>
                  <a:schemeClr val="bg1"/>
                </a:solidFill>
                <a:latin typeface="Segoe UI Light"/>
                <a:cs typeface="Segoe UI Light"/>
              </a:rPr>
              <a:t>Laboral</a:t>
            </a:r>
            <a:endParaRPr lang="es-ES" sz="1100" b="1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0325" y="4387981"/>
            <a:ext cx="438950" cy="298730"/>
          </a:xfrm>
          <a:prstGeom prst="rect">
            <a:avLst/>
          </a:prstGeom>
        </p:spPr>
      </p:pic>
      <p:sp>
        <p:nvSpPr>
          <p:cNvPr id="4" name="Llamada rectangular 3"/>
          <p:cNvSpPr/>
          <p:nvPr/>
        </p:nvSpPr>
        <p:spPr>
          <a:xfrm rot="16200000">
            <a:off x="254379" y="1101502"/>
            <a:ext cx="4907701" cy="5191368"/>
          </a:xfrm>
          <a:prstGeom prst="wedgeRectCallout">
            <a:avLst>
              <a:gd name="adj1" fmla="val -13328"/>
              <a:gd name="adj2" fmla="val 63249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7" name="Imagen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015" y="1387456"/>
            <a:ext cx="644651" cy="441077"/>
          </a:xfrm>
          <a:prstGeom prst="rect">
            <a:avLst/>
          </a:prstGeom>
        </p:spPr>
      </p:pic>
      <p:sp>
        <p:nvSpPr>
          <p:cNvPr id="28" name="CuadroTexto 27"/>
          <p:cNvSpPr txBox="1"/>
          <p:nvPr/>
        </p:nvSpPr>
        <p:spPr>
          <a:xfrm>
            <a:off x="170015" y="1828533"/>
            <a:ext cx="4786247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400" b="1" dirty="0">
                <a:latin typeface="Segoe UI Light" panose="020B0502040204020203" pitchFamily="34" charset="0"/>
              </a:rPr>
              <a:t>Caracterización del riesgo para ETV en zonas endémicas.</a:t>
            </a:r>
          </a:p>
          <a:p>
            <a:pPr marL="171450" lvl="1" indent="-171450" algn="just" fontAlgn="t">
              <a:buFont typeface="Arial" panose="020B0604020202020204" pitchFamily="34" charset="0"/>
              <a:buChar char="•"/>
            </a:pPr>
            <a:r>
              <a:rPr lang="es-ES" sz="14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Desarrollar acciones de prevención y control de ETV</a:t>
            </a:r>
            <a:r>
              <a:rPr lang="es-ES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en el marco </a:t>
            </a:r>
            <a:r>
              <a:rPr lang="es-CO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del sistema de gestión de la seguridad y salud en el trabajo</a:t>
            </a:r>
            <a:endParaRPr lang="es-CO" sz="1400" dirty="0">
              <a:solidFill>
                <a:srgbClr val="C0000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400" b="1" dirty="0">
                <a:latin typeface="Segoe UI Light" panose="020B0502040204020203" pitchFamily="34" charset="0"/>
              </a:rPr>
              <a:t>Información para la salud en ETV: </a:t>
            </a:r>
            <a:r>
              <a:rPr lang="es-ES" sz="1400" u="sng" dirty="0">
                <a:latin typeface="Segoe UI Light" panose="020B0502040204020203" pitchFamily="34" charset="0"/>
              </a:rPr>
              <a:t>*</a:t>
            </a:r>
            <a:r>
              <a:rPr lang="es-CO" sz="1400" dirty="0">
                <a:latin typeface="Segoe UI Light" panose="020B0502040204020203" pitchFamily="34" charset="0"/>
              </a:rPr>
              <a:t>Realizar estrategias educativas para la población en riesgo donde se identifique: definición, zonas de riesgo, signos y síntomas de la enfermedad, mecanismos de transmisión, prevención, recomendaciones generales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400" b="1" dirty="0">
                <a:latin typeface="Segoe UI Light" panose="020B0502040204020203" pitchFamily="34" charset="0"/>
              </a:rPr>
              <a:t>Intervención de la población trabajadora que labora en zonas endémicas para ETV: </a:t>
            </a:r>
            <a:r>
              <a:rPr lang="es-ES" sz="1400" dirty="0">
                <a:latin typeface="Segoe UI Light" panose="020B0502040204020203" pitchFamily="34" charset="0"/>
              </a:rPr>
              <a:t>* Informar a trabajadores sobre su exposición a vectores en zonas de riesgo. * Educación sobre los métodos de reducción de contacto con los vectores.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400" b="1" dirty="0">
                <a:latin typeface="Segoe UI Light" panose="020B0502040204020203" pitchFamily="34" charset="0"/>
              </a:rPr>
              <a:t>Jornadas de salud que permitan la identificación de casos con ETV: </a:t>
            </a:r>
            <a:r>
              <a:rPr lang="es-ES" sz="1400" dirty="0">
                <a:latin typeface="Segoe UI Light" panose="020B0502040204020203" pitchFamily="34" charset="0"/>
              </a:rPr>
              <a:t>acciones de promoción prevención y control de las ETV que se apliquen durante las Jornadas de salud.</a:t>
            </a:r>
          </a:p>
          <a:p>
            <a:pPr marL="171450" lvl="1" indent="-171450" algn="just" fontAlgn="t">
              <a:buFont typeface="Arial" panose="020B0604020202020204" pitchFamily="34" charset="0"/>
              <a:buChar char="•"/>
            </a:pPr>
            <a:r>
              <a:rPr lang="es-ES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Realizar alianzas estratégicas para el mejoramiento de las condiciones laborales de la población a riesgo de ETV</a:t>
            </a:r>
            <a:r>
              <a:rPr lang="es-ES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  <a:endParaRPr lang="es-CO" sz="1200" dirty="0">
              <a:solidFill>
                <a:srgbClr val="000000"/>
              </a:solidFill>
              <a:latin typeface="Segoe UI Light" panose="020B0502040204020203" pitchFamily="34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5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5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upo 41"/>
          <p:cNvGrpSpPr/>
          <p:nvPr/>
        </p:nvGrpSpPr>
        <p:grpSpPr>
          <a:xfrm>
            <a:off x="-292224" y="485964"/>
            <a:ext cx="8352353" cy="5665073"/>
            <a:chOff x="1541417" y="538425"/>
            <a:chExt cx="8352353" cy="5665073"/>
          </a:xfrm>
        </p:grpSpPr>
        <p:pic>
          <p:nvPicPr>
            <p:cNvPr id="43" name="Imagen 42">
              <a:hlinkClick r:id="rId2" action="ppaction://hlinkfile"/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44" name="Grupo 43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51" name="CuadroTexto 50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52" name="CuadroTexto 51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53" name="CuadroTexto 52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54" name="CuadroTexto 53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55" name="Rectángulo 54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56" name="CuadroTexto 55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57" name="CuadroTexto 56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58" name="CuadroTexto 57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59" name="Conector recto 58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Rectángulo 48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50" name="CuadroTexto 49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22" name="Llamada rectangular 21"/>
          <p:cNvSpPr/>
          <p:nvPr/>
        </p:nvSpPr>
        <p:spPr>
          <a:xfrm rot="5400000">
            <a:off x="6577940" y="579318"/>
            <a:ext cx="5227220" cy="5472565"/>
          </a:xfrm>
          <a:prstGeom prst="wedgeRectCallout">
            <a:avLst>
              <a:gd name="adj1" fmla="val 15954"/>
              <a:gd name="adj2" fmla="val 91066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887" y="794857"/>
            <a:ext cx="5183459" cy="497344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19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upo 43"/>
          <p:cNvGrpSpPr/>
          <p:nvPr/>
        </p:nvGrpSpPr>
        <p:grpSpPr>
          <a:xfrm>
            <a:off x="3359696" y="476672"/>
            <a:ext cx="8352353" cy="5665073"/>
            <a:chOff x="1541417" y="538425"/>
            <a:chExt cx="8352353" cy="5665073"/>
          </a:xfrm>
        </p:grpSpPr>
        <p:pic>
          <p:nvPicPr>
            <p:cNvPr id="49" name="Imagen 4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50" name="Grupo 49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54" name="CuadroTexto 53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55" name="CuadroTexto 54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56" name="CuadroTexto 55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57" name="CuadroTexto 56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58" name="Rectángulo 57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59" name="CuadroTexto 58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60" name="CuadroTexto 59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61" name="CuadroTexto 60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62" name="Conector recto 61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Rectángulo 51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53" name="CuadroTexto 52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1" name="Llamada rectangular 50"/>
          <p:cNvSpPr/>
          <p:nvPr/>
        </p:nvSpPr>
        <p:spPr>
          <a:xfrm rot="16200000">
            <a:off x="-194913" y="1018315"/>
            <a:ext cx="4815074" cy="4022343"/>
          </a:xfrm>
          <a:prstGeom prst="wedgeRectCallout">
            <a:avLst>
              <a:gd name="adj1" fmla="val 29544"/>
              <a:gd name="adj2" fmla="val 81533"/>
            </a:avLst>
          </a:prstGeom>
          <a:solidFill>
            <a:schemeClr val="bg1"/>
          </a:solidFill>
          <a:ln>
            <a:solidFill>
              <a:srgbClr val="9F25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CuadroTexto 27"/>
          <p:cNvSpPr txBox="1"/>
          <p:nvPr/>
        </p:nvSpPr>
        <p:spPr>
          <a:xfrm>
            <a:off x="336440" y="909116"/>
            <a:ext cx="368526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sz="1200" b="1" dirty="0">
                <a:latin typeface="Segoe UI Light"/>
                <a:cs typeface="Segoe UI Light"/>
              </a:rPr>
              <a:t>Procesos Misionales</a:t>
            </a:r>
          </a:p>
          <a:p>
            <a:pPr algn="just"/>
            <a:endParaRPr lang="es-ES_tradnl" sz="1200" b="1" dirty="0">
              <a:latin typeface="Segoe UI Light"/>
              <a:cs typeface="Segoe UI Light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 la prestación de servicios individuales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 las intervenciones colectivas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Vigilancia en Salud Pública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Inspección, vigilancia y control sanitario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del aseguramiento .</a:t>
            </a:r>
          </a:p>
          <a:p>
            <a:pPr algn="just"/>
            <a:endParaRPr lang="es-ES_tradnl" sz="1200" dirty="0">
              <a:latin typeface="Segoe UI Light"/>
              <a:cs typeface="Segoe UI Light"/>
            </a:endParaRPr>
          </a:p>
          <a:p>
            <a:pPr algn="just"/>
            <a:r>
              <a:rPr lang="es-ES_tradnl" sz="1200" b="1" dirty="0">
                <a:latin typeface="Segoe UI Light"/>
                <a:cs typeface="Segoe UI Light"/>
              </a:rPr>
              <a:t>Procesos Estratégicos</a:t>
            </a:r>
          </a:p>
          <a:p>
            <a:pPr algn="just"/>
            <a:endParaRPr lang="es-ES_tradnl" sz="1200" b="1" dirty="0">
              <a:latin typeface="Segoe UI Light"/>
              <a:cs typeface="Segoe UI Light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Planeación integral de la salud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Coordinación Intersectorial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Desarrollo  de capacidades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Participación social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del conocimiento 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es-ES_tradnl" sz="1200" dirty="0">
              <a:latin typeface="Segoe UI Light"/>
              <a:cs typeface="Segoe UI Light"/>
            </a:endParaRPr>
          </a:p>
          <a:p>
            <a:pPr algn="just"/>
            <a:r>
              <a:rPr lang="es-ES_tradnl" sz="1200" b="1" dirty="0">
                <a:latin typeface="Segoe UI Light"/>
                <a:cs typeface="Segoe UI Light"/>
              </a:rPr>
              <a:t>Procesos  de apoyo</a:t>
            </a:r>
          </a:p>
          <a:p>
            <a:pPr algn="just"/>
            <a:endParaRPr lang="es-ES_tradnl" sz="1200" dirty="0">
              <a:latin typeface="Segoe UI Light"/>
              <a:cs typeface="Segoe UI Light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administrativa y financiera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del talento humano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 insumos en salud pública  </a:t>
            </a:r>
          </a:p>
          <a:p>
            <a:endParaRPr lang="es-CO" sz="20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94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upo 43"/>
          <p:cNvGrpSpPr/>
          <p:nvPr/>
        </p:nvGrpSpPr>
        <p:grpSpPr>
          <a:xfrm>
            <a:off x="-384720" y="423514"/>
            <a:ext cx="8352353" cy="5665073"/>
            <a:chOff x="1541417" y="538425"/>
            <a:chExt cx="8352353" cy="5665073"/>
          </a:xfrm>
        </p:grpSpPr>
        <p:pic>
          <p:nvPicPr>
            <p:cNvPr id="49" name="Imagen 4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50" name="Grupo 49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53" name="CuadroTexto 52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54" name="CuadroTexto 53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55" name="CuadroTexto 54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56" name="CuadroTexto 55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57" name="Rectángulo 56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58" name="CuadroTexto 57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59" name="CuadroTexto 58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60" name="CuadroTexto 59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61" name="Conector recto 60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Rectángulo 50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52" name="CuadroTexto 51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27" name="Llamada rectangular 26"/>
          <p:cNvSpPr/>
          <p:nvPr/>
        </p:nvSpPr>
        <p:spPr>
          <a:xfrm rot="16200000" flipV="1">
            <a:off x="6576908" y="606519"/>
            <a:ext cx="5396803" cy="5432732"/>
          </a:xfrm>
          <a:prstGeom prst="wedgeRectCallout">
            <a:avLst>
              <a:gd name="adj1" fmla="val 30551"/>
              <a:gd name="adj2" fmla="val 60007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CuadroTexto 25"/>
          <p:cNvSpPr txBox="1"/>
          <p:nvPr/>
        </p:nvSpPr>
        <p:spPr>
          <a:xfrm>
            <a:off x="6536787" y="692696"/>
            <a:ext cx="542706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t"/>
            <a:r>
              <a:rPr lang="es-ES" sz="1200" b="1" u="sng" dirty="0">
                <a:latin typeface="Segoe UI Light" panose="020B0502040204020203" pitchFamily="34" charset="0"/>
              </a:rPr>
              <a:t>ACCIONES INTERSECTORIALES EN SALUD PUBLICA</a:t>
            </a:r>
          </a:p>
          <a:p>
            <a:pPr algn="ctr" fontAlgn="t"/>
            <a:endParaRPr lang="es-ES" sz="1200" b="1" dirty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200" b="1" dirty="0">
                <a:latin typeface="Segoe UI Light" panose="020B0502040204020203" pitchFamily="34" charset="0"/>
              </a:rPr>
              <a:t>Articular de manera intersectorial para el diseño, implementación, monitoreo y evaluación conjunta de las políticas públicas, planes, proyectos, estrategias y acciones del programa de </a:t>
            </a:r>
            <a:r>
              <a:rPr lang="es-ES" sz="1200" b="1" dirty="0" smtClean="0">
                <a:latin typeface="Segoe UI Light" panose="020B0502040204020203" pitchFamily="34" charset="0"/>
              </a:rPr>
              <a:t>enfermedades </a:t>
            </a:r>
            <a:r>
              <a:rPr lang="es-ES" sz="1200" b="1" dirty="0">
                <a:latin typeface="Segoe UI Light" panose="020B0502040204020203" pitchFamily="34" charset="0"/>
              </a:rPr>
              <a:t>transmitidas por Vectores.:*</a:t>
            </a:r>
            <a:r>
              <a:rPr lang="es-ES" sz="1200" dirty="0">
                <a:latin typeface="Segoe UI Light" panose="020B0502040204020203" pitchFamily="34" charset="0"/>
              </a:rPr>
              <a:t>Fortalecimiento de la gestión intersectorial en departamentos, distritos y municipios para la articulación de los planes estratégicos de las ETV. *Participar activamente en la mesa de ETV de la comisión  de salud ambiental u otros espacios intersectoriales. *Incluir acciones de la estrategia de gestión integral para la promoción prevención y control para ETV y zoonosis (EGI) dentro de los espacios intersectoriales. *Desarrollar y evaluar las políticas propuestas en la comisión  de salud ambiental u otros espacios intersectoriales. *Socialización de los resultados con la comunidad y verificación de impacto en la población. </a:t>
            </a:r>
            <a:endParaRPr lang="es-ES" sz="1200" dirty="0" smtClean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endParaRPr lang="es-ES" sz="1200" dirty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200" b="1" dirty="0">
                <a:latin typeface="Segoe UI Light" panose="020B0502040204020203" pitchFamily="34" charset="0"/>
              </a:rPr>
              <a:t>Utilizar información producida por otros sectores que complementen  el análisis de la situación en salud que permitan la planeación adecuada de las acciones de promoción prevención y control de la ETV</a:t>
            </a:r>
            <a:r>
              <a:rPr lang="es-ES" sz="1200" b="1" dirty="0" smtClean="0">
                <a:latin typeface="Segoe UI Light" panose="020B0502040204020203" pitchFamily="34" charset="0"/>
              </a:rPr>
              <a:t>.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endParaRPr lang="es-ES" sz="1200" b="1" dirty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200" b="1" dirty="0">
                <a:latin typeface="Segoe UI Light" panose="020B0502040204020203" pitchFamily="34" charset="0"/>
              </a:rPr>
              <a:t>Fortalecer la gobernabilidad en los departamentos y municipios para la implementación de políticas planes, estrategias  y proyectos del programa de ETV de iniciativas nacional y regional</a:t>
            </a:r>
            <a:r>
              <a:rPr lang="es-ES" sz="1200" dirty="0">
                <a:latin typeface="Segoe UI Light" panose="020B0502040204020203" pitchFamily="34" charset="0"/>
              </a:rPr>
              <a:t>: *Inclusión en los planes de desarrollo territoriales *Fortalecimiento de los programas territoriales de ETV a nivel departamental, distrital y municipios categoría especial  (1,2,3). Implementar mecanismos de rendición de cuentas y participación ciudadana para el desarrollo de las políticas, planes estrategias y proyectos del programa de ETV. *Generar lineamientos intersectoriales en el nivel territorial para el desarrollo de políticas, planes estrategias y proyectos del programa de </a:t>
            </a:r>
            <a:r>
              <a:rPr lang="es-ES" sz="1200" dirty="0" smtClean="0">
                <a:latin typeface="Segoe UI Light" panose="020B0502040204020203" pitchFamily="34" charset="0"/>
              </a:rPr>
              <a:t>ETV</a:t>
            </a:r>
            <a:endParaRPr lang="es-ES" sz="1200" dirty="0">
              <a:latin typeface="Segoe UI Light" panose="020B0502040204020203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23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upo 43"/>
          <p:cNvGrpSpPr/>
          <p:nvPr/>
        </p:nvGrpSpPr>
        <p:grpSpPr>
          <a:xfrm>
            <a:off x="-384720" y="423514"/>
            <a:ext cx="8352353" cy="5665073"/>
            <a:chOff x="1541417" y="538425"/>
            <a:chExt cx="8352353" cy="5665073"/>
          </a:xfrm>
        </p:grpSpPr>
        <p:pic>
          <p:nvPicPr>
            <p:cNvPr id="49" name="Imagen 4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50" name="Grupo 49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53" name="CuadroTexto 52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54" name="CuadroTexto 53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55" name="CuadroTexto 54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56" name="CuadroTexto 55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57" name="Rectángulo 56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58" name="CuadroTexto 57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59" name="CuadroTexto 58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60" name="CuadroTexto 59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61" name="Conector recto 60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Rectángulo 50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52" name="CuadroTexto 51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27" name="Llamada rectangular 26"/>
          <p:cNvSpPr/>
          <p:nvPr/>
        </p:nvSpPr>
        <p:spPr>
          <a:xfrm rot="16200000" flipV="1">
            <a:off x="6576908" y="606519"/>
            <a:ext cx="5396803" cy="5432732"/>
          </a:xfrm>
          <a:prstGeom prst="wedgeRectCallout">
            <a:avLst>
              <a:gd name="adj1" fmla="val 30551"/>
              <a:gd name="adj2" fmla="val 60007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CuadroTexto 25"/>
          <p:cNvSpPr txBox="1"/>
          <p:nvPr/>
        </p:nvSpPr>
        <p:spPr>
          <a:xfrm>
            <a:off x="6536787" y="692696"/>
            <a:ext cx="542706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t"/>
            <a:r>
              <a:rPr lang="es-ES" sz="1050" b="1" u="sng" dirty="0">
                <a:latin typeface="Segoe UI Light" panose="020B0502040204020203" pitchFamily="34" charset="0"/>
              </a:rPr>
              <a:t>ACCIONES INTERSECTORIALES EN SALUD PUBLICA</a:t>
            </a:r>
          </a:p>
          <a:p>
            <a:pPr algn="ctr" fontAlgn="t"/>
            <a:endParaRPr lang="es-ES" sz="1050" b="1" u="sng" dirty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b="1" dirty="0">
                <a:latin typeface="Segoe UI Light" panose="020B0502040204020203" pitchFamily="34" charset="0"/>
              </a:rPr>
              <a:t>Fortalecer y desarrollar capacidades en el talento humano , teniendo en cuenta objetivos comunes y competencias de cada sector: </a:t>
            </a:r>
            <a:r>
              <a:rPr lang="es-ES" sz="1050" dirty="0">
                <a:latin typeface="Segoe UI Light" panose="020B0502040204020203" pitchFamily="34" charset="0"/>
              </a:rPr>
              <a:t>Crear alianzas intersectoriales y  con el sector productivo, en el marco del sistema nacional de formación para el trabajo y el sistema de educación   para mejorar la cualificación del talento humano y las correspondientes competencias laborales necesarias para los profesionales, técnicos y auxiliares que desarrollan actividades de promoción prevención y control de las ETV</a:t>
            </a:r>
            <a:r>
              <a:rPr lang="es-ES" sz="1050" dirty="0" smtClean="0">
                <a:latin typeface="Segoe UI Light" panose="020B0502040204020203" pitchFamily="34" charset="0"/>
              </a:rPr>
              <a:t>.</a:t>
            </a:r>
          </a:p>
          <a:p>
            <a:pPr algn="just" fontAlgn="t"/>
            <a:endParaRPr lang="es-CO" sz="1050" dirty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b="1" dirty="0">
                <a:latin typeface="Segoe UI Light" panose="020B0502040204020203" pitchFamily="34" charset="0"/>
              </a:rPr>
              <a:t>Desarrollar capacidades que permitan a los usuarios el acceso al agua, manejo sostenible ambiental de ecosistemas, saneamiento básico (peri-</a:t>
            </a:r>
            <a:r>
              <a:rPr lang="es-ES" sz="1050" b="1" dirty="0" err="1">
                <a:latin typeface="Segoe UI Light" panose="020B0502040204020203" pitchFamily="34" charset="0"/>
              </a:rPr>
              <a:t>intradomiciliario</a:t>
            </a:r>
            <a:r>
              <a:rPr lang="es-ES" sz="1050" b="1" dirty="0">
                <a:latin typeface="Segoe UI Light" panose="020B0502040204020203" pitchFamily="34" charset="0"/>
              </a:rPr>
              <a:t>) e inocuidad de alimentos para disminuir la probabilidad de criaderos y reservorios</a:t>
            </a:r>
            <a:r>
              <a:rPr lang="es-ES" sz="1050" b="1" dirty="0" smtClean="0">
                <a:latin typeface="Segoe UI Light" panose="020B0502040204020203" pitchFamily="34" charset="0"/>
              </a:rPr>
              <a:t>.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endParaRPr lang="es-ES" sz="1050" b="1" dirty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b="1" dirty="0" smtClean="0">
                <a:latin typeface="Segoe UI Light" panose="020B0502040204020203" pitchFamily="34" charset="0"/>
              </a:rPr>
              <a:t>Fortalecer </a:t>
            </a:r>
            <a:r>
              <a:rPr lang="es-ES" sz="1050" b="1" dirty="0">
                <a:latin typeface="Segoe UI Light" panose="020B0502040204020203" pitchFamily="34" charset="0"/>
              </a:rPr>
              <a:t>y crear alianzas estratégicas para la gestión del conocimiento y el desarrollo de procesos de investigación relacionados con las ETV</a:t>
            </a:r>
            <a:r>
              <a:rPr lang="es-ES" sz="1050" b="1" dirty="0" smtClean="0">
                <a:latin typeface="Segoe UI Light" panose="020B0502040204020203" pitchFamily="34" charset="0"/>
              </a:rPr>
              <a:t>.</a:t>
            </a:r>
          </a:p>
          <a:p>
            <a:pPr algn="just" fontAlgn="t"/>
            <a:endParaRPr lang="es-CO" sz="1050" b="1" dirty="0" smtClean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b="1" dirty="0" smtClean="0">
                <a:latin typeface="Segoe UI Light" panose="020B0502040204020203" pitchFamily="34" charset="0"/>
              </a:rPr>
              <a:t>Participar </a:t>
            </a:r>
            <a:r>
              <a:rPr lang="es-ES" sz="1050" b="1" dirty="0">
                <a:latin typeface="Segoe UI Light" panose="020B0502040204020203" pitchFamily="34" charset="0"/>
              </a:rPr>
              <a:t>en Proyectos  de acceso a vivienda prioritarios brindando asesoría para la mitigación de riesgos para la transmisión de ETV así como en la gestión para el mejoramiento o construcción de vivienda rural saludable</a:t>
            </a:r>
            <a:r>
              <a:rPr lang="es-ES" sz="1050" b="1" dirty="0" smtClean="0">
                <a:latin typeface="Segoe UI Light" panose="020B0502040204020203" pitchFamily="34" charset="0"/>
              </a:rPr>
              <a:t>.</a:t>
            </a:r>
          </a:p>
          <a:p>
            <a:pPr algn="just" fontAlgn="t"/>
            <a:endParaRPr lang="es-ES" sz="1050" b="1" dirty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b="1" dirty="0">
                <a:latin typeface="Segoe UI Light" panose="020B0502040204020203" pitchFamily="34" charset="0"/>
              </a:rPr>
              <a:t>Participar en la elaboración y ajustes de los planes de ordenamiento territorial</a:t>
            </a: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b="1" dirty="0">
                <a:latin typeface="Segoe UI Light" panose="020B0502040204020203" pitchFamily="34" charset="0"/>
              </a:rPr>
              <a:t>Realizar alianzas estratégicas para el mejoramiento de condiciones laborales de los empleos con riesgo de ETV</a:t>
            </a:r>
            <a:r>
              <a:rPr lang="es-ES" sz="1050" b="1" dirty="0" smtClean="0">
                <a:latin typeface="Segoe UI Light" panose="020B0502040204020203" pitchFamily="34" charset="0"/>
              </a:rPr>
              <a:t>.</a:t>
            </a:r>
          </a:p>
          <a:p>
            <a:pPr algn="just" fontAlgn="t"/>
            <a:endParaRPr lang="es-ES" sz="1050" b="1" dirty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b="1" dirty="0">
                <a:latin typeface="Segoe UI Light" panose="020B0502040204020203" pitchFamily="34" charset="0"/>
              </a:rPr>
              <a:t>Participación activa en los análisis de los informes de estudios de impacto ambiental que puedan generar riesgo para aparición de ETV</a:t>
            </a:r>
            <a:r>
              <a:rPr lang="es-ES" sz="1050" b="1" dirty="0" smtClean="0">
                <a:latin typeface="Segoe UI Light" panose="020B0502040204020203" pitchFamily="34" charset="0"/>
              </a:rPr>
              <a:t>.</a:t>
            </a:r>
          </a:p>
          <a:p>
            <a:pPr algn="just" fontAlgn="t"/>
            <a:endParaRPr lang="es-ES" sz="1050" b="1" dirty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b="1" dirty="0">
                <a:latin typeface="Segoe UI Light" panose="020B0502040204020203" pitchFamily="34" charset="0"/>
              </a:rPr>
              <a:t>Desarrollar acciones intersectoriales establecidas en los planes de contingencia para ETV en el marco de la sistema nacional de gestión del riesgo de desastres</a:t>
            </a:r>
            <a:r>
              <a:rPr lang="es-ES" sz="1050" b="1" dirty="0" smtClean="0">
                <a:latin typeface="Segoe UI Light" panose="020B0502040204020203" pitchFamily="34" charset="0"/>
              </a:rPr>
              <a:t>.</a:t>
            </a:r>
          </a:p>
          <a:p>
            <a:pPr algn="just" fontAlgn="t"/>
            <a:endParaRPr lang="es-ES" sz="1050" b="1" dirty="0" smtClean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050" b="1" dirty="0" smtClean="0">
                <a:latin typeface="Segoe UI Light" panose="020B0502040204020203" pitchFamily="34" charset="0"/>
              </a:rPr>
              <a:t>Participar </a:t>
            </a:r>
            <a:r>
              <a:rPr lang="es-ES" sz="1050" b="1" dirty="0">
                <a:latin typeface="Segoe UI Light" panose="020B0502040204020203" pitchFamily="34" charset="0"/>
              </a:rPr>
              <a:t>en alianzas estrategias con el sector  turismo  con el fin de mitigar los riesgo para los turistas que viajan a zonas endémicas.</a:t>
            </a:r>
            <a:endParaRPr lang="es-CO" sz="1050" b="1" dirty="0">
              <a:latin typeface="Segoe UI Light" panose="020B0502040204020203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8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n 21"/>
          <p:cNvPicPr>
            <a:picLocks noChangeAspect="1"/>
          </p:cNvPicPr>
          <p:nvPr/>
        </p:nvPicPr>
        <p:blipFill rotWithShape="1">
          <a:blip r:embed="rId2"/>
          <a:srcRect l="30714" t="23119" r="17451" b="17241"/>
          <a:stretch/>
        </p:blipFill>
        <p:spPr>
          <a:xfrm>
            <a:off x="119336" y="307795"/>
            <a:ext cx="7945474" cy="5713492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27" name="Llamada rectangular 26"/>
          <p:cNvSpPr/>
          <p:nvPr/>
        </p:nvSpPr>
        <p:spPr>
          <a:xfrm rot="16200000" flipV="1">
            <a:off x="6616354" y="594936"/>
            <a:ext cx="5482059" cy="5370641"/>
          </a:xfrm>
          <a:prstGeom prst="wedgeRectCallout">
            <a:avLst>
              <a:gd name="adj1" fmla="val 32505"/>
              <a:gd name="adj2" fmla="val 5781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CuadroTexto 25"/>
          <p:cNvSpPr txBox="1"/>
          <p:nvPr/>
        </p:nvSpPr>
        <p:spPr>
          <a:xfrm>
            <a:off x="6672063" y="539229"/>
            <a:ext cx="5328593" cy="5332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t"/>
            <a:r>
              <a:rPr lang="es-ES" sz="1100" b="1" u="sng" dirty="0">
                <a:latin typeface="Segoe UI Light" panose="020B0502040204020203" pitchFamily="34" charset="0"/>
              </a:rPr>
              <a:t>ACCIONES DESDE EL PIC</a:t>
            </a:r>
          </a:p>
          <a:p>
            <a:pPr algn="ctr" fontAlgn="t"/>
            <a:endParaRPr lang="es-ES" sz="1100" b="1" u="sng" dirty="0">
              <a:latin typeface="Segoe UI Light" panose="020B0502040204020203" pitchFamily="34" charset="0"/>
            </a:endParaRPr>
          </a:p>
          <a:p>
            <a:pPr marL="228600" indent="-228600" algn="just" fontAlgn="t">
              <a:buAutoNum type="arabicPeriod"/>
            </a:pPr>
            <a:r>
              <a:rPr lang="es-ES" sz="1100" b="1" dirty="0">
                <a:latin typeface="Segoe UI Light" panose="020B0502040204020203" pitchFamily="34" charset="0"/>
              </a:rPr>
              <a:t>Caracterización social y ambiental: </a:t>
            </a:r>
            <a:r>
              <a:rPr lang="es-ES" sz="1100" dirty="0">
                <a:latin typeface="Segoe UI Light" panose="020B0502040204020203" pitchFamily="34" charset="0"/>
              </a:rPr>
              <a:t>Caracterizar las condiciones de riesgo social y ambiental para intervenciones poblacionales</a:t>
            </a:r>
            <a:r>
              <a:rPr lang="es-ES" sz="1100" dirty="0" smtClean="0">
                <a:latin typeface="Segoe UI Light" panose="020B0502040204020203" pitchFamily="34" charset="0"/>
              </a:rPr>
              <a:t>.</a:t>
            </a:r>
          </a:p>
          <a:p>
            <a:pPr marL="228600" indent="-228600" algn="just" fontAlgn="t">
              <a:buAutoNum type="arabicPeriod"/>
            </a:pPr>
            <a:endParaRPr lang="es-ES" sz="1100" b="1" dirty="0">
              <a:latin typeface="Segoe UI Light" panose="020B0502040204020203" pitchFamily="34" charset="0"/>
            </a:endParaRPr>
          </a:p>
          <a:p>
            <a:pPr marL="228600" indent="-228600" algn="just" fontAlgn="t">
              <a:buAutoNum type="arabicPeriod"/>
            </a:pPr>
            <a:r>
              <a:rPr lang="es-ES" sz="1100" b="1" dirty="0">
                <a:latin typeface="Segoe UI Light" panose="020B0502040204020203" pitchFamily="34" charset="0"/>
              </a:rPr>
              <a:t>Conformación y fortalecimiento de redes sociales, comunitarias, sectoriales e intersectoriales</a:t>
            </a:r>
            <a:r>
              <a:rPr lang="es-ES" sz="1100" b="1" dirty="0" smtClean="0">
                <a:latin typeface="Segoe UI Light" panose="020B0502040204020203" pitchFamily="34" charset="0"/>
              </a:rPr>
              <a:t>.</a:t>
            </a:r>
          </a:p>
          <a:p>
            <a:pPr marL="228600" indent="-228600" algn="just" fontAlgn="t">
              <a:buAutoNum type="arabicPeriod"/>
            </a:pPr>
            <a:endParaRPr lang="es-ES" sz="1100" b="1" dirty="0">
              <a:latin typeface="Segoe UI Light" panose="020B0502040204020203" pitchFamily="34" charset="0"/>
            </a:endParaRPr>
          </a:p>
          <a:p>
            <a:pPr marL="228600" indent="-228600" algn="just" fontAlgn="t">
              <a:buAutoNum type="arabicPeriod"/>
            </a:pPr>
            <a:r>
              <a:rPr lang="es-ES" sz="1100" b="1" dirty="0">
                <a:latin typeface="Segoe UI Light" panose="020B0502040204020203" pitchFamily="34" charset="0"/>
              </a:rPr>
              <a:t>Canalización al programa de promoción, prevención y control de ETV:</a:t>
            </a:r>
          </a:p>
          <a:p>
            <a:pPr algn="just" fontAlgn="t"/>
            <a:endParaRPr lang="es-ES" sz="1100" dirty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100" b="1" dirty="0">
                <a:latin typeface="Segoe UI Light" panose="020B0502040204020203" pitchFamily="34" charset="0"/>
              </a:rPr>
              <a:t>Información para la salud relacionada con ETV:  </a:t>
            </a:r>
            <a:r>
              <a:rPr lang="es-ES" sz="1100" dirty="0">
                <a:latin typeface="Segoe UI Light" panose="020B0502040204020203" pitchFamily="34" charset="0"/>
              </a:rPr>
              <a:t>*</a:t>
            </a:r>
            <a:r>
              <a:rPr lang="es-CO" sz="1100" dirty="0">
                <a:latin typeface="Segoe UI Light" panose="020B0502040204020203" pitchFamily="34" charset="0"/>
              </a:rPr>
              <a:t>Transmitir mensajes claves a la población en riesgo donde se identifique: definición, zonas de riesgo, signos y síntomas de la enfermedad, mecanismos de transmisión, prevención, recomendaciones generales, así como la correspondiente ruta de atención integral</a:t>
            </a:r>
            <a:r>
              <a:rPr lang="es-CO" sz="1100" dirty="0" smtClean="0">
                <a:latin typeface="Segoe UI Light" panose="020B0502040204020203" pitchFamily="34" charset="0"/>
              </a:rPr>
              <a:t>.</a:t>
            </a:r>
          </a:p>
          <a:p>
            <a:pPr algn="just" fontAlgn="t"/>
            <a:endParaRPr lang="es-CO" sz="1100" dirty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100" b="1" dirty="0">
                <a:latin typeface="Segoe UI Light" panose="020B0502040204020203" pitchFamily="34" charset="0"/>
              </a:rPr>
              <a:t>Educación y comunicación para la salud sobre ETV:  </a:t>
            </a:r>
            <a:r>
              <a:rPr lang="es-CO" sz="1100" b="1" dirty="0">
                <a:latin typeface="Segoe UI Light" panose="020B0502040204020203" pitchFamily="34" charset="0"/>
              </a:rPr>
              <a:t> </a:t>
            </a:r>
            <a:r>
              <a:rPr lang="es-CO" sz="1100" dirty="0">
                <a:latin typeface="Segoe UI Light" panose="020B0502040204020203" pitchFamily="34" charset="0"/>
              </a:rPr>
              <a:t>Educar a las comunidades en la implementación de las acciones de prevención y control de vectores en el contexto individual, familiar y comunitario. </a:t>
            </a:r>
            <a:endParaRPr lang="es-CO" sz="1100" dirty="0" smtClean="0">
              <a:latin typeface="Segoe UI Light" panose="020B0502040204020203" pitchFamily="34" charset="0"/>
            </a:endParaRPr>
          </a:p>
          <a:p>
            <a:pPr algn="just" fontAlgn="t"/>
            <a:endParaRPr lang="es-CO" sz="1100" dirty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100" b="1" dirty="0">
                <a:latin typeface="Segoe UI Light" panose="020B0502040204020203" pitchFamily="34" charset="0"/>
              </a:rPr>
              <a:t>Acciones para mejora de autocuidado en la población, cuidado a la familia y cuidado a la comunidad:  </a:t>
            </a:r>
            <a:r>
              <a:rPr lang="es-ES" sz="1100" dirty="0">
                <a:latin typeface="Segoe UI Light" panose="020B0502040204020203" pitchFamily="34" charset="0"/>
              </a:rPr>
              <a:t>*Vigilar la aparición de signos y síntomas de la enfermedad en el individuo, la familia y la comunidad,  fomentar la demanda oportuna de casos y la adherencia a los esquemas de tratamiento, Fomentar las acciones de protección de la vivienda del ingreso de vectores (angeos, mallas  paredes pañetadas, techos en material no orgánico) y potenciales reservorios, evitar la generación de criaderos que afecten la comunidad así como  participar en el control de los mismos. * Mantener limpios y tapados el agua y los alimentos ,cocinar los alimentos a mas de 40 grados en zonas en endémicas, Mantener </a:t>
            </a:r>
            <a:r>
              <a:rPr lang="es-ES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la casa limpia:  No conviva con animales de producción : cobayos, gallinas, ovejas. No apile leña u objetos grandes donde se puedan esconder los pitos,  deseche la basura.</a:t>
            </a:r>
          </a:p>
          <a:p>
            <a:endParaRPr lang="es-CO" sz="105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1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16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n 21"/>
          <p:cNvPicPr>
            <a:picLocks noChangeAspect="1"/>
          </p:cNvPicPr>
          <p:nvPr/>
        </p:nvPicPr>
        <p:blipFill rotWithShape="1">
          <a:blip r:embed="rId2"/>
          <a:srcRect l="29252" t="23119" r="17451" b="17241"/>
          <a:stretch/>
        </p:blipFill>
        <p:spPr>
          <a:xfrm>
            <a:off x="119336" y="387590"/>
            <a:ext cx="8169572" cy="5713492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27" name="Llamada rectangular 26"/>
          <p:cNvSpPr/>
          <p:nvPr/>
        </p:nvSpPr>
        <p:spPr>
          <a:xfrm rot="16200000" flipV="1">
            <a:off x="6760371" y="738953"/>
            <a:ext cx="5482059" cy="5082609"/>
          </a:xfrm>
          <a:prstGeom prst="wedgeRectCallout">
            <a:avLst>
              <a:gd name="adj1" fmla="val 30573"/>
              <a:gd name="adj2" fmla="val 59328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CuadroTexto 25"/>
          <p:cNvSpPr txBox="1"/>
          <p:nvPr/>
        </p:nvSpPr>
        <p:spPr>
          <a:xfrm>
            <a:off x="6960096" y="539229"/>
            <a:ext cx="5040560" cy="505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t"/>
            <a:r>
              <a:rPr lang="es-ES" sz="1600" b="1" u="sng" dirty="0">
                <a:latin typeface="Segoe UI Light" panose="020B0502040204020203" pitchFamily="34" charset="0"/>
              </a:rPr>
              <a:t>ACCIONES DESDE EL </a:t>
            </a:r>
            <a:r>
              <a:rPr lang="es-ES" sz="1600" b="1" u="sng" dirty="0" smtClean="0">
                <a:latin typeface="Segoe UI Light" panose="020B0502040204020203" pitchFamily="34" charset="0"/>
              </a:rPr>
              <a:t>PIC</a:t>
            </a:r>
          </a:p>
          <a:p>
            <a:pPr algn="ctr" fontAlgn="t"/>
            <a:endParaRPr lang="es-ES" sz="1600" b="1" u="sng" dirty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400" b="1" dirty="0">
                <a:latin typeface="Segoe UI Light" panose="020B0502040204020203" pitchFamily="34" charset="0"/>
              </a:rPr>
              <a:t>Prevención y control de vectores:</a:t>
            </a:r>
            <a:r>
              <a:rPr lang="es-ES" sz="1400" dirty="0">
                <a:latin typeface="Segoe UI Light" panose="020B0502040204020203" pitchFamily="34" charset="0"/>
              </a:rPr>
              <a:t> *</a:t>
            </a:r>
            <a:r>
              <a:rPr lang="es-CO" sz="1400" dirty="0">
                <a:latin typeface="Segoe UI Light" panose="020B0502040204020203" pitchFamily="34" charset="0"/>
              </a:rPr>
              <a:t>Estrategias de prevención mediante métodos de barrera, biológicos, físicos o de saneamiento del medio. *Así mismo control químico en situaciones de contingencia y como prevención en planes intensificados de eliminación.. *Estrategias de prevención de </a:t>
            </a:r>
            <a:r>
              <a:rPr lang="es-ES" sz="1400" dirty="0">
                <a:latin typeface="Segoe UI Light" panose="020B0502040204020203" pitchFamily="34" charset="0"/>
              </a:rPr>
              <a:t>ETV</a:t>
            </a:r>
            <a:r>
              <a:rPr lang="es-CO" sz="1400" dirty="0">
                <a:latin typeface="Segoe UI Light" panose="020B0502040204020203" pitchFamily="34" charset="0"/>
              </a:rPr>
              <a:t> con enfoque comunitario * Implementación de la metodología  COMBI para identificación e intervención de conductas de riesgo. </a:t>
            </a:r>
            <a:endParaRPr lang="es-CO" sz="1400" dirty="0" smtClean="0">
              <a:latin typeface="Segoe UI Light" panose="020B0502040204020203" pitchFamily="34" charset="0"/>
            </a:endParaRPr>
          </a:p>
          <a:p>
            <a:pPr algn="just" fontAlgn="t"/>
            <a:endParaRPr lang="es-CO" sz="1400" dirty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400" b="1" dirty="0">
                <a:latin typeface="Segoe UI Light" panose="020B0502040204020203" pitchFamily="34" charset="0"/>
              </a:rPr>
              <a:t>Jornadas de salud que permitan la identificación de casos con ETV:</a:t>
            </a:r>
            <a:r>
              <a:rPr lang="es-ES" sz="1400" dirty="0">
                <a:latin typeface="Segoe UI Light" panose="020B0502040204020203" pitchFamily="34" charset="0"/>
              </a:rPr>
              <a:t> acciones de promoción prevención y control de las ETV que se apliquen durante las Jornadas de salud</a:t>
            </a:r>
            <a:r>
              <a:rPr lang="es-ES" sz="1400" dirty="0" smtClean="0">
                <a:latin typeface="Segoe UI Light" panose="020B0502040204020203" pitchFamily="34" charset="0"/>
              </a:rPr>
              <a:t>.</a:t>
            </a:r>
          </a:p>
          <a:p>
            <a:pPr algn="just" fontAlgn="t"/>
            <a:endParaRPr lang="es-ES" sz="1400" dirty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400" b="1" dirty="0">
                <a:latin typeface="Segoe UI Light" panose="020B0502040204020203" pitchFamily="34" charset="0"/>
              </a:rPr>
              <a:t>Tamización para detección oportuna de casos de Malaria</a:t>
            </a:r>
            <a:r>
              <a:rPr lang="es-ES" sz="1400" b="1" dirty="0" smtClean="0">
                <a:latin typeface="Segoe UI Light" panose="020B0502040204020203" pitchFamily="34" charset="0"/>
              </a:rPr>
              <a:t>,:</a:t>
            </a:r>
            <a:r>
              <a:rPr lang="es-CO" sz="1400" dirty="0" smtClean="0">
                <a:latin typeface="Segoe UI Light" panose="020B0502040204020203" pitchFamily="34" charset="0"/>
              </a:rPr>
              <a:t>Detección </a:t>
            </a:r>
            <a:r>
              <a:rPr lang="es-CO" sz="1400" dirty="0">
                <a:latin typeface="Segoe UI Light" panose="020B0502040204020203" pitchFamily="34" charset="0"/>
              </a:rPr>
              <a:t>oportuna de casos considerados como prioridad para realizar tamización en el marco del control de focos de Chagas</a:t>
            </a:r>
            <a:r>
              <a:rPr lang="es-CO" sz="1400" dirty="0" smtClean="0">
                <a:latin typeface="Segoe UI Light" panose="020B0502040204020203" pitchFamily="34" charset="0"/>
              </a:rPr>
              <a:t>.</a:t>
            </a:r>
          </a:p>
          <a:p>
            <a:pPr algn="just" fontAlgn="t"/>
            <a:endParaRPr lang="es-CO" sz="1400" dirty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CO" sz="1400" b="1" dirty="0">
                <a:latin typeface="Segoe UI Light" panose="020B0502040204020203" pitchFamily="34" charset="0"/>
              </a:rPr>
              <a:t>Realizar rehabilitación basada en comunidad en zonas endémicas de  Chagas crónico</a:t>
            </a:r>
            <a:r>
              <a:rPr lang="es-CO" sz="1400" dirty="0">
                <a:latin typeface="Segoe UI Light" panose="020B0502040204020203" pitchFamily="34" charset="0"/>
              </a:rPr>
              <a:t>.</a:t>
            </a:r>
            <a:endParaRPr lang="es-ES" sz="1400" dirty="0"/>
          </a:p>
          <a:p>
            <a:endParaRPr lang="es-CO" sz="105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1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22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o 26"/>
          <p:cNvGrpSpPr/>
          <p:nvPr/>
        </p:nvGrpSpPr>
        <p:grpSpPr>
          <a:xfrm>
            <a:off x="-384720" y="365438"/>
            <a:ext cx="8352353" cy="5665073"/>
            <a:chOff x="1541417" y="538425"/>
            <a:chExt cx="8352353" cy="5665073"/>
          </a:xfrm>
        </p:grpSpPr>
        <p:pic>
          <p:nvPicPr>
            <p:cNvPr id="28" name="Imagen 2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29" name="Grupo 28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34" name="CuadroTexto 33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37" name="CuadroTexto 36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38" name="CuadroTexto 37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39" name="CuadroTexto 38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0" name="Rectángulo 39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1" name="CuadroTexto 40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2" name="CuadroTexto 41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43" name="CuadroTexto 42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44" name="Conector recto 43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Rectángulo 29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3" name="CuadroTexto 32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4" name="Llamada rectangular 3"/>
          <p:cNvSpPr/>
          <p:nvPr/>
        </p:nvSpPr>
        <p:spPr>
          <a:xfrm rot="5400000">
            <a:off x="6495133" y="495305"/>
            <a:ext cx="5481830" cy="5588583"/>
          </a:xfrm>
          <a:prstGeom prst="wedgeRectCallout">
            <a:avLst>
              <a:gd name="adj1" fmla="val -8725"/>
              <a:gd name="adj2" fmla="val 6563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6787" y="604665"/>
            <a:ext cx="431800" cy="355600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6074508" y="841350"/>
            <a:ext cx="580398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8650" lvl="1" indent="-171450" algn="just" fontAlgn="t">
              <a:buFont typeface="Arial" panose="020B0604020202020204" pitchFamily="34" charset="0"/>
              <a:buChar char="•"/>
            </a:pPr>
            <a:r>
              <a:rPr lang="es-ES" sz="105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Desarrollo de actividades para mejorar la percepción de riesgo y seguimiento de las estrategias comunitarias para la promoción, prevención y control de las ETV. </a:t>
            </a:r>
            <a:r>
              <a:rPr lang="es-ES" sz="1050" dirty="0">
                <a:latin typeface="Segoe UI Light" panose="020B0502040204020203" pitchFamily="34" charset="0"/>
                <a:cs typeface="Segoe UI Light" panose="020B0502040204020203" pitchFamily="34" charset="0"/>
              </a:rPr>
              <a:t>*Diseño e implementación de estrategias de comunicación para la promoción y prevención de las ETV.</a:t>
            </a:r>
          </a:p>
          <a:p>
            <a:pPr lvl="1" algn="ctr" fontAlgn="t"/>
            <a:endParaRPr lang="es-CO" sz="105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628650" lvl="1" indent="-171450" algn="just" fontAlgn="t">
              <a:buFont typeface="Arial" panose="020B0604020202020204" pitchFamily="34" charset="0"/>
              <a:buChar char="•"/>
            </a:pPr>
            <a:r>
              <a:rPr lang="es-ES" sz="105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Desarrollar capacidades en la comunidad </a:t>
            </a:r>
            <a:r>
              <a:rPr lang="es-ES" sz="1050" dirty="0">
                <a:latin typeface="Segoe UI Light" panose="020B0502040204020203" pitchFamily="34" charset="0"/>
                <a:cs typeface="Segoe UI Light" panose="020B0502040204020203" pitchFamily="34" charset="0"/>
              </a:rPr>
              <a:t>para fomentar el saneamiento básico por medio de estrategias de educación sanitaria para disminuir la probabilidad de </a:t>
            </a:r>
            <a:r>
              <a:rPr lang="es-ES" sz="105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domiciliación o intrusión</a:t>
            </a:r>
            <a:endParaRPr lang="es-ES" sz="105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 algn="just" fontAlgn="t"/>
            <a:endParaRPr lang="es-ES" sz="1050" dirty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628650" lvl="1" indent="-171450" algn="just" fontAlgn="t">
              <a:buFont typeface="Arial" panose="020B0604020202020204" pitchFamily="34" charset="0"/>
              <a:buChar char="•"/>
            </a:pPr>
            <a:r>
              <a:rPr lang="es-ES" sz="105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Vigilancia de infección por enfermedad de Chagas en población de alto y bajo riesgo de infección. </a:t>
            </a:r>
          </a:p>
          <a:p>
            <a:pPr marL="628650" lvl="1" indent="-171450" algn="just" fontAlgn="t">
              <a:buFont typeface="Arial" panose="020B0604020202020204" pitchFamily="34" charset="0"/>
              <a:buChar char="•"/>
            </a:pPr>
            <a:endParaRPr lang="es-ES" sz="105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 algn="just" fontAlgn="t"/>
            <a:endParaRPr lang="es-ES" sz="105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628650" lvl="1" indent="-171450" algn="just" fontAlgn="t">
              <a:buFont typeface="Arial" panose="020B0604020202020204" pitchFamily="34" charset="0"/>
              <a:buChar char="•"/>
            </a:pPr>
            <a:r>
              <a:rPr lang="es-ES" sz="105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Prevención y control de vectores: </a:t>
            </a:r>
            <a:r>
              <a:rPr lang="es-ES" sz="1050" dirty="0">
                <a:latin typeface="Segoe UI Light" panose="020B0502040204020203" pitchFamily="34" charset="0"/>
                <a:cs typeface="Segoe UI Light" panose="020B0502040204020203" pitchFamily="34" charset="0"/>
              </a:rPr>
              <a:t>*</a:t>
            </a:r>
            <a:r>
              <a:rPr lang="es-CO" sz="1050" dirty="0">
                <a:latin typeface="Segoe UI Light" panose="020B0502040204020203" pitchFamily="34" charset="0"/>
                <a:cs typeface="Segoe UI Light" panose="020B0502040204020203" pitchFamily="34" charset="0"/>
              </a:rPr>
              <a:t>Estrategias de prevención mediante métodos de barrera, biológicos, físicos o de saneamiento del medio, así mismo control químico en situaciones de contingencia. Estrategias de prevención de vectores con enfoque comunitario.</a:t>
            </a:r>
          </a:p>
          <a:p>
            <a:pPr lvl="1" algn="just" fontAlgn="t"/>
            <a:endParaRPr lang="es-CO" sz="105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628650" lvl="1" indent="-171450" algn="just" fontAlgn="t">
              <a:buFont typeface="Arial" panose="020B0604020202020204" pitchFamily="34" charset="0"/>
              <a:buChar char="•"/>
            </a:pPr>
            <a:r>
              <a:rPr lang="es-ES" sz="105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Información para la salud relacionada con ETV:</a:t>
            </a:r>
            <a:r>
              <a:rPr lang="es-ES" sz="1050" dirty="0">
                <a:latin typeface="Segoe UI Light" panose="020B0502040204020203" pitchFamily="34" charset="0"/>
                <a:cs typeface="Segoe UI Light" panose="020B0502040204020203" pitchFamily="34" charset="0"/>
              </a:rPr>
              <a:t> *</a:t>
            </a:r>
            <a:r>
              <a:rPr lang="es-CO" sz="1050" dirty="0">
                <a:latin typeface="Segoe UI Light" panose="020B0502040204020203" pitchFamily="34" charset="0"/>
                <a:cs typeface="Segoe UI Light" panose="020B0502040204020203" pitchFamily="34" charset="0"/>
              </a:rPr>
              <a:t>Realizar actividades de información  para la población en riesgo donde se identifique: definición, zonas de riesgo, signos y síntomas de la enfermedad, mecanismos de transmisión, prevención, recomendaciones generales.</a:t>
            </a:r>
          </a:p>
          <a:p>
            <a:pPr lvl="1" algn="just" fontAlgn="t"/>
            <a:endParaRPr lang="es-CO" sz="105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628650" lvl="1" indent="-171450" algn="just" fontAlgn="t">
              <a:buFont typeface="Arial" panose="020B0604020202020204" pitchFamily="34" charset="0"/>
              <a:buChar char="•"/>
            </a:pPr>
            <a:r>
              <a:rPr lang="es-ES" sz="1050" b="1" dirty="0">
                <a:latin typeface="Segoe UI Light" panose="020B0502040204020203" pitchFamily="34" charset="0"/>
              </a:rPr>
              <a:t>Educación y comunicación para la salud sobre ETV: </a:t>
            </a:r>
            <a:r>
              <a:rPr lang="es-ES" sz="1050" dirty="0">
                <a:latin typeface="Segoe UI Light" panose="020B0502040204020203" pitchFamily="34" charset="0"/>
              </a:rPr>
              <a:t> </a:t>
            </a:r>
            <a:r>
              <a:rPr lang="es-CO" sz="1050" dirty="0">
                <a:latin typeface="Segoe UI Light" panose="020B0502040204020203" pitchFamily="34" charset="0"/>
              </a:rPr>
              <a:t> Educar a las comunidades en la implementación de las acciones de prevención y control de vectores en el contexto individual, familiar y comunitario.</a:t>
            </a:r>
          </a:p>
          <a:p>
            <a:pPr lvl="1" algn="just" fontAlgn="t"/>
            <a:endParaRPr lang="es-CO" sz="105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628650" lvl="1" indent="-171450" algn="just" fontAlgn="t">
              <a:buFont typeface="Arial" panose="020B0604020202020204" pitchFamily="34" charset="0"/>
              <a:buChar char="•"/>
            </a:pPr>
            <a:r>
              <a:rPr lang="es-ES" sz="105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Jornadas de salud que permitan la identificación de casos con ETV: </a:t>
            </a:r>
            <a:r>
              <a:rPr lang="es-ES" sz="1050" dirty="0">
                <a:latin typeface="Segoe UI Light" panose="020B0502040204020203" pitchFamily="34" charset="0"/>
                <a:cs typeface="Segoe UI Light" panose="020B0502040204020203" pitchFamily="34" charset="0"/>
              </a:rPr>
              <a:t>Acciones de promoción prevención y control de las ETV que se apliquen durante las Jornadas de salud.</a:t>
            </a:r>
          </a:p>
          <a:p>
            <a:pPr lvl="1" algn="just" fontAlgn="t"/>
            <a:endParaRPr lang="es-ES" sz="105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628650" lvl="1" indent="-171450" algn="just" fontAlgn="t">
              <a:buFont typeface="Arial" panose="020B0604020202020204" pitchFamily="34" charset="0"/>
              <a:buChar char="•"/>
            </a:pPr>
            <a:r>
              <a:rPr lang="es-ES" sz="105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Realizar rehabilitación basada en la comunidad en los casos de Chagas crónico</a:t>
            </a:r>
            <a:r>
              <a:rPr lang="es-ES" sz="105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.</a:t>
            </a:r>
            <a:endParaRPr lang="es-CO" sz="900" b="1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65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upo 28"/>
          <p:cNvGrpSpPr/>
          <p:nvPr/>
        </p:nvGrpSpPr>
        <p:grpSpPr>
          <a:xfrm>
            <a:off x="3936335" y="404664"/>
            <a:ext cx="8352353" cy="5665073"/>
            <a:chOff x="1541417" y="538425"/>
            <a:chExt cx="8352353" cy="5665073"/>
          </a:xfrm>
        </p:grpSpPr>
        <p:pic>
          <p:nvPicPr>
            <p:cNvPr id="30" name="Imagen 2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31" name="Grupo 30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34" name="CuadroTexto 33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37" name="CuadroTexto 36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38" name="CuadroTexto 37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39" name="CuadroTexto 38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0" name="Rectángulo 39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1" name="CuadroTexto 40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2" name="CuadroTexto 41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43" name="CuadroTexto 42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44" name="Conector recto 43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Rectángulo 31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3" name="CuadroTexto 32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3" name="CuadroTexto 12"/>
          <p:cNvSpPr txBox="1"/>
          <p:nvPr/>
        </p:nvSpPr>
        <p:spPr>
          <a:xfrm>
            <a:off x="2919411" y="5129446"/>
            <a:ext cx="307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6" name="Llamada rectangular 5"/>
          <p:cNvSpPr/>
          <p:nvPr/>
        </p:nvSpPr>
        <p:spPr>
          <a:xfrm rot="16200000">
            <a:off x="129517" y="558861"/>
            <a:ext cx="5662909" cy="5693992"/>
          </a:xfrm>
          <a:prstGeom prst="wedgeRectCallout">
            <a:avLst>
              <a:gd name="adj1" fmla="val 9591"/>
              <a:gd name="adj2" fmla="val 6416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8" name="Imagen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90" y="664177"/>
            <a:ext cx="406400" cy="40640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228282" y="1019919"/>
            <a:ext cx="539175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200" b="1" dirty="0">
                <a:latin typeface="Segoe UI Light" panose="020B0502040204020203" pitchFamily="34" charset="0"/>
              </a:rPr>
              <a:t>Prevención y control de vectores: *</a:t>
            </a:r>
            <a:r>
              <a:rPr lang="es-CO" sz="1200" dirty="0">
                <a:latin typeface="Segoe UI Light" panose="020B0502040204020203" pitchFamily="34" charset="0"/>
              </a:rPr>
              <a:t>Estrategias de prevención mediante métodos de barrera, biológicos, físicos o de saneamiento del medio. *Así mismo control químico en situaciones de contingencia y como prevención en planes intensificados de eliminación</a:t>
            </a:r>
            <a:r>
              <a:rPr lang="es-CO" sz="1200" dirty="0" smtClean="0">
                <a:latin typeface="Segoe UI Light" panose="020B0502040204020203" pitchFamily="34" charset="0"/>
              </a:rPr>
              <a:t>.</a:t>
            </a:r>
          </a:p>
          <a:p>
            <a:pPr algn="just" fontAlgn="t"/>
            <a:endParaRPr lang="es-CO" sz="1200" dirty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200" b="1" dirty="0">
                <a:latin typeface="Segoe UI Light" panose="020B0502040204020203" pitchFamily="34" charset="0"/>
              </a:rPr>
              <a:t>Información para la salud relacionada con ETV</a:t>
            </a:r>
            <a:r>
              <a:rPr lang="es-ES" sz="1200" dirty="0">
                <a:latin typeface="Segoe UI Light" panose="020B0502040204020203" pitchFamily="34" charset="0"/>
              </a:rPr>
              <a:t>:  *</a:t>
            </a:r>
            <a:r>
              <a:rPr lang="es-CO" sz="1200" dirty="0">
                <a:latin typeface="Segoe UI Light" panose="020B0502040204020203" pitchFamily="34" charset="0"/>
              </a:rPr>
              <a:t>Transmitir mensajes claves a la población en riesgo donde se identifique: definición, zonas de riesgo, signos y síntomas de la enfermedad, mecanismos de transmisión, prevención, recomendaciones generales, así como la correspondiente ruta de atención integral</a:t>
            </a:r>
            <a:r>
              <a:rPr lang="es-CO" sz="1200" dirty="0" smtClean="0">
                <a:latin typeface="Segoe UI Light" panose="020B0502040204020203" pitchFamily="34" charset="0"/>
              </a:rPr>
              <a:t>.</a:t>
            </a:r>
          </a:p>
          <a:p>
            <a:pPr algn="just" fontAlgn="t"/>
            <a:endParaRPr lang="es-CO" sz="1200" dirty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200" b="1" dirty="0">
                <a:latin typeface="Segoe UI Light" panose="020B0502040204020203" pitchFamily="34" charset="0"/>
              </a:rPr>
              <a:t>Educación y comunicación para la salud relacionada con ETV:  </a:t>
            </a:r>
            <a:r>
              <a:rPr lang="es-CO" sz="1200" b="1" dirty="0">
                <a:latin typeface="Segoe UI Light" panose="020B0502040204020203" pitchFamily="34" charset="0"/>
              </a:rPr>
              <a:t> </a:t>
            </a:r>
            <a:r>
              <a:rPr lang="es-CO" sz="1200" dirty="0">
                <a:latin typeface="Segoe UI Light" panose="020B0502040204020203" pitchFamily="34" charset="0"/>
              </a:rPr>
              <a:t>Educar a las comunidades en la implementación de las acciones de prevención y control de vectores en el contexto individual, familiar y comunitario. </a:t>
            </a:r>
            <a:endParaRPr lang="es-CO" sz="1200" dirty="0" smtClean="0">
              <a:latin typeface="Segoe UI Light" panose="020B0502040204020203" pitchFamily="34" charset="0"/>
            </a:endParaRPr>
          </a:p>
          <a:p>
            <a:pPr algn="just" fontAlgn="t"/>
            <a:endParaRPr lang="es-CO" sz="1200" dirty="0"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200" b="1" dirty="0">
                <a:latin typeface="Segoe UI Light" panose="020B0502040204020203" pitchFamily="34" charset="0"/>
              </a:rPr>
              <a:t>Acciones para mejora de autocuidado en la población, cuidado a la familia y cuidado a la comunidad:  </a:t>
            </a:r>
            <a:r>
              <a:rPr lang="es-ES" sz="1200" dirty="0">
                <a:latin typeface="Segoe UI Light" panose="020B0502040204020203" pitchFamily="34" charset="0"/>
              </a:rPr>
              <a:t>*Vigilar la aparición de signos y síntomas de la enfermedad en el individuo, la familia y la comunidad,  Fomentar la demanda oportuna de casos y la adherencia a los esquemas de tratamiento, Fomentar las acciones de protección de la vivienda del ingreso de vectores (angeos, mallas  paredes pañetadas, techos en material no orgánico) y potenciales reservorios, evitar la generación de criaderos que afecten la comunidad así como  participar en el control de los mismos. * Mantener limpios y tapados el agua y los alimentos ,cocinar los alimentos a mas de 40 grados en zonas en endémicas, Mantener la casa limpia:  No conviva con animales de producción : cobayos, gallinas, ovejas. No apile leña u objetos grandes donde se puedan esconder los pitos,  deseche la </a:t>
            </a:r>
            <a:r>
              <a:rPr lang="es-ES" sz="1200" dirty="0" smtClean="0">
                <a:latin typeface="Segoe UI Light" panose="020B0502040204020203" pitchFamily="34" charset="0"/>
              </a:rPr>
              <a:t>basura.</a:t>
            </a:r>
            <a:endParaRPr lang="es-CO" sz="2000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10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o 26"/>
          <p:cNvGrpSpPr/>
          <p:nvPr/>
        </p:nvGrpSpPr>
        <p:grpSpPr>
          <a:xfrm>
            <a:off x="-168696" y="743266"/>
            <a:ext cx="8352353" cy="5665073"/>
            <a:chOff x="1541417" y="538425"/>
            <a:chExt cx="8352353" cy="5665073"/>
          </a:xfrm>
        </p:grpSpPr>
        <p:pic>
          <p:nvPicPr>
            <p:cNvPr id="28" name="Imagen 2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29" name="Grupo 28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33" name="CuadroTexto 32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34" name="CuadroTexto 33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37" name="CuadroTexto 36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38" name="CuadroTexto 37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9" name="Rectángulo 38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0" name="CuadroTexto 39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1" name="CuadroTexto 40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42" name="CuadroTexto 41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43" name="Conector recto 42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Rectángulo 30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2" name="CuadroTexto 31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6" name="Llamada rectangular 5"/>
          <p:cNvSpPr/>
          <p:nvPr/>
        </p:nvSpPr>
        <p:spPr>
          <a:xfrm rot="5400000">
            <a:off x="6736961" y="632590"/>
            <a:ext cx="5206190" cy="5427542"/>
          </a:xfrm>
          <a:prstGeom prst="wedgeRectCallout">
            <a:avLst>
              <a:gd name="adj1" fmla="val 18942"/>
              <a:gd name="adj2" fmla="val 58181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0" name="Imagen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3571" y="798591"/>
            <a:ext cx="564262" cy="39137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6717182" y="1239138"/>
            <a:ext cx="5214563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400" b="1" dirty="0">
                <a:solidFill>
                  <a:srgbClr val="000000"/>
                </a:solidFill>
                <a:latin typeface="Segoe UI Light" panose="020B0502040204020203" pitchFamily="34" charset="0"/>
              </a:rPr>
              <a:t>Información para la salud </a:t>
            </a:r>
            <a:r>
              <a:rPr lang="es-ES" sz="1400" b="1" dirty="0" smtClean="0">
                <a:solidFill>
                  <a:srgbClr val="000000"/>
                </a:solidFill>
                <a:latin typeface="Segoe UI Light" panose="020B0502040204020203" pitchFamily="34" charset="0"/>
              </a:rPr>
              <a:t>relacionado con  </a:t>
            </a:r>
            <a:r>
              <a:rPr lang="es-ES" sz="1400" b="1" dirty="0">
                <a:solidFill>
                  <a:srgbClr val="000000"/>
                </a:solidFill>
                <a:latin typeface="Segoe UI Light" panose="020B0502040204020203" pitchFamily="34" charset="0"/>
              </a:rPr>
              <a:t>ETV: </a:t>
            </a:r>
            <a:r>
              <a:rPr lang="es-ES" sz="1400" dirty="0">
                <a:solidFill>
                  <a:srgbClr val="000000"/>
                </a:solidFill>
                <a:latin typeface="Segoe UI Light" panose="020B0502040204020203" pitchFamily="34" charset="0"/>
              </a:rPr>
              <a:t>*</a:t>
            </a:r>
            <a:r>
              <a:rPr lang="es-CO" sz="1400" dirty="0">
                <a:solidFill>
                  <a:srgbClr val="000000"/>
                </a:solidFill>
                <a:latin typeface="Segoe UI Light" panose="020B0502040204020203" pitchFamily="34" charset="0"/>
              </a:rPr>
              <a:t>Realizar información educativa para la población en riesgo donde se identifique: definición, zonas de riesgo, signos y síntomas de la enfermedad, mecanismos de transmisión, prevención, recomendaciones </a:t>
            </a:r>
            <a:r>
              <a:rPr lang="es-CO" sz="1400" dirty="0" smtClean="0">
                <a:solidFill>
                  <a:srgbClr val="000000"/>
                </a:solidFill>
                <a:latin typeface="Segoe UI Light" panose="020B0502040204020203" pitchFamily="34" charset="0"/>
              </a:rPr>
              <a:t>generales.</a:t>
            </a:r>
          </a:p>
          <a:p>
            <a:pPr algn="just" fontAlgn="t"/>
            <a:endParaRPr lang="es-CO" sz="1400" dirty="0">
              <a:solidFill>
                <a:srgbClr val="000000"/>
              </a:solidFill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ES" sz="1400" b="1" dirty="0">
                <a:solidFill>
                  <a:srgbClr val="000000"/>
                </a:solidFill>
                <a:latin typeface="Segoe UI Light" panose="020B0502040204020203" pitchFamily="34" charset="0"/>
              </a:rPr>
              <a:t>Educación y comunicación para la salud en ETV</a:t>
            </a:r>
            <a:r>
              <a:rPr lang="es-ES" sz="1400" dirty="0">
                <a:solidFill>
                  <a:srgbClr val="000000"/>
                </a:solidFill>
                <a:latin typeface="Segoe UI Light" panose="020B0502040204020203" pitchFamily="34" charset="0"/>
              </a:rPr>
              <a:t>:  *</a:t>
            </a:r>
            <a:r>
              <a:rPr lang="es-CO" sz="1400" dirty="0">
                <a:solidFill>
                  <a:srgbClr val="000000"/>
                </a:solidFill>
                <a:latin typeface="Segoe UI Light" panose="020B0502040204020203" pitchFamily="34" charset="0"/>
              </a:rPr>
              <a:t>Realizar actividades dirigidas a la comunidades para adecuación del entorno educativo para evitar la entrada de vectores o eliminar  la presencia de los mismos como es la generación de métodos biológicos, de barrera  físicos o de saneamiento del medio, colocar mallas en las ventanas y puertas, *Proyectos de educación continuada para promoción y prevención ETV en los entornos</a:t>
            </a:r>
            <a:r>
              <a:rPr lang="es-CO" sz="1400" dirty="0" smtClean="0">
                <a:solidFill>
                  <a:srgbClr val="000000"/>
                </a:solidFill>
                <a:latin typeface="Segoe UI Light" panose="020B0502040204020203" pitchFamily="34" charset="0"/>
              </a:rPr>
              <a:t>.</a:t>
            </a:r>
          </a:p>
          <a:p>
            <a:pPr algn="just" fontAlgn="t"/>
            <a:endParaRPr lang="es-CO" sz="1400" dirty="0">
              <a:solidFill>
                <a:srgbClr val="000000"/>
              </a:solidFill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CO" sz="1400" b="1" dirty="0">
                <a:solidFill>
                  <a:srgbClr val="000000"/>
                </a:solidFill>
                <a:latin typeface="Segoe UI Light" panose="020B0502040204020203" pitchFamily="34" charset="0"/>
              </a:rPr>
              <a:t>Prevención y control de vectores en el entorno educativo</a:t>
            </a:r>
            <a:r>
              <a:rPr lang="es-CO" sz="1400" dirty="0" smtClean="0">
                <a:solidFill>
                  <a:srgbClr val="000000"/>
                </a:solidFill>
                <a:latin typeface="Segoe UI Light" panose="020B0502040204020203" pitchFamily="34" charset="0"/>
              </a:rPr>
              <a:t>.</a:t>
            </a:r>
          </a:p>
          <a:p>
            <a:pPr algn="just" fontAlgn="t"/>
            <a:endParaRPr lang="es-CO" sz="1400" dirty="0">
              <a:solidFill>
                <a:srgbClr val="000000"/>
              </a:solidFill>
              <a:latin typeface="Segoe UI Light" panose="020B0502040204020203" pitchFamily="34" charset="0"/>
            </a:endParaRPr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r>
              <a:rPr lang="es-CO" sz="1400" b="1" dirty="0">
                <a:solidFill>
                  <a:srgbClr val="000000"/>
                </a:solidFill>
                <a:latin typeface="Segoe UI Light" panose="020B0502040204020203" pitchFamily="34" charset="0"/>
              </a:rPr>
              <a:t>Identificación oportuna de signos y síntomas para canalización a los servicios de salud.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29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bc7fa6d9-f289-453f-8d65-26d024cbc172">SK56FQYSNTNA-148-10</_dlc_DocId>
    <_dlc_DocIdUrl xmlns="bc7fa6d9-f289-453f-8d65-26d024cbc172">
      <Url>http://intranet.minsalud.gov.co/_layouts/15/DocIdRedir.aspx?ID=SK56FQYSNTNA-148-10</Url>
      <Description>SK56FQYSNTNA-148-10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231B2FD6E1CDD4DB1381D3458B6A55F" ma:contentTypeVersion="0" ma:contentTypeDescription="Crear nuevo documento." ma:contentTypeScope="" ma:versionID="421a4c623f2b0bb5f4f1e0244e996327">
  <xsd:schema xmlns:xsd="http://www.w3.org/2001/XMLSchema" xmlns:xs="http://www.w3.org/2001/XMLSchema" xmlns:p="http://schemas.microsoft.com/office/2006/metadata/properties" xmlns:ns2="bc7fa6d9-f289-453f-8d65-26d024cbc172" targetNamespace="http://schemas.microsoft.com/office/2006/metadata/properties" ma:root="true" ma:fieldsID="e554c2d3f2b27ffb6760a44d8a8ddcc9" ns2:_="">
    <xsd:import namespace="bc7fa6d9-f289-453f-8d65-26d024cbc17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7fa6d9-f289-453f-8d65-26d024cbc17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Identificador persistente" ma:description="Mantener el identificador al agregar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9603A39-B664-49B8-B461-8C0E87ABF000}">
  <ds:schemaRefs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terms/"/>
    <ds:schemaRef ds:uri="bc7fa6d9-f289-453f-8d65-26d024cbc172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B2E74A8-9C09-4F90-B115-66847059116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737FBC1-4A39-422D-9FF3-7436CE19CF79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3CB36426-959F-455A-A0BC-CFE47BE52C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7fa6d9-f289-453f-8d65-26d024cbc1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1320</TotalTime>
  <Words>2098</Words>
  <Application>Microsoft Macintosh PowerPoint</Application>
  <PresentationFormat>Widescreen</PresentationFormat>
  <Paragraphs>196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Calibri</vt:lpstr>
      <vt:lpstr>Calibri Light</vt:lpstr>
      <vt:lpstr>Segoe UI Light</vt:lpstr>
      <vt:lpstr>Verdana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Carolina Acosta Gutierrez</dc:creator>
  <cp:lastModifiedBy>Catalina Maria Cruz Rodriguez</cp:lastModifiedBy>
  <cp:revision>124</cp:revision>
  <dcterms:created xsi:type="dcterms:W3CDTF">2014-10-20T16:00:02Z</dcterms:created>
  <dcterms:modified xsi:type="dcterms:W3CDTF">2016-07-06T23:10:23Z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0x010100C231B2FD6E1CDD4DB1381D3458B6A55F</vt:lpwstr>
  </property>
  <property fmtid="{D5CDD505-2E9C-101B-9397-08002B2CF9AE}" pid="3" name="_dlc_DocIdItemGuid">
    <vt:lpwstr>019c0135-f4b2-4aea-a0bc-72a854e15f27</vt:lpwstr>
  </property>
</Properties>
</file>