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Lst>
  <p:sldIdLst>
    <p:sldId id="259" r:id="rId6"/>
    <p:sldId id="303" r:id="rId7"/>
    <p:sldId id="302" r:id="rId8"/>
    <p:sldId id="310" r:id="rId9"/>
    <p:sldId id="309" r:id="rId10"/>
    <p:sldId id="311" r:id="rId11"/>
    <p:sldId id="301" r:id="rId12"/>
    <p:sldId id="305" r:id="rId13"/>
    <p:sldId id="306" r:id="rId14"/>
    <p:sldId id="307" r:id="rId15"/>
    <p:sldId id="308" r:id="rId16"/>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C1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4"/>
    <p:restoredTop sz="94698"/>
  </p:normalViewPr>
  <p:slideViewPr>
    <p:cSldViewPr>
      <p:cViewPr varScale="1">
        <p:scale>
          <a:sx n="85" d="100"/>
          <a:sy n="85" d="100"/>
        </p:scale>
        <p:origin x="192" y="24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20" Type="http://schemas.openxmlformats.org/officeDocument/2006/relationships/tableStyles" Target="tableStyles.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customXml" Target="../customXml/item4.xml"/><Relationship Id="rId5" Type="http://schemas.openxmlformats.org/officeDocument/2006/relationships/slideMaster" Target="slideMasters/slide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s-ES_tradnl"/>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s-ES_tradnl"/>
          </a:p>
        </p:txBody>
      </p:sp>
      <p:sp>
        <p:nvSpPr>
          <p:cNvPr id="4" name="Date Placeholder 3"/>
          <p:cNvSpPr>
            <a:spLocks noGrp="1"/>
          </p:cNvSpPr>
          <p:nvPr>
            <p:ph type="dt" sz="half" idx="10"/>
          </p:nvPr>
        </p:nvSpPr>
        <p:spPr/>
        <p:txBody>
          <a:bodyPr/>
          <a:lstStyle/>
          <a:p>
            <a:fld id="{57A615DE-3D0F-4EE1-B1A7-DED8F4937CF5}" type="datetimeFigureOut">
              <a:rPr lang="es-CO" smtClean="0"/>
              <a:pPr/>
              <a:t>6/07/16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1410936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_tradnl"/>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4" name="Date Placeholder 3"/>
          <p:cNvSpPr>
            <a:spLocks noGrp="1"/>
          </p:cNvSpPr>
          <p:nvPr>
            <p:ph type="dt" sz="half" idx="10"/>
          </p:nvPr>
        </p:nvSpPr>
        <p:spPr/>
        <p:txBody>
          <a:bodyPr/>
          <a:lstStyle/>
          <a:p>
            <a:fld id="{57A615DE-3D0F-4EE1-B1A7-DED8F4937CF5}" type="datetimeFigureOut">
              <a:rPr lang="es-CO" smtClean="0"/>
              <a:pPr/>
              <a:t>6/07/16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9090609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s-ES_tradnl"/>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4" name="Date Placeholder 3"/>
          <p:cNvSpPr>
            <a:spLocks noGrp="1"/>
          </p:cNvSpPr>
          <p:nvPr>
            <p:ph type="dt" sz="half" idx="10"/>
          </p:nvPr>
        </p:nvSpPr>
        <p:spPr/>
        <p:txBody>
          <a:bodyPr/>
          <a:lstStyle/>
          <a:p>
            <a:fld id="{57A615DE-3D0F-4EE1-B1A7-DED8F4937CF5}" type="datetimeFigureOut">
              <a:rPr lang="es-CO" smtClean="0"/>
              <a:pPr/>
              <a:t>6/07/16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13889739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_tradnl"/>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4" name="Date Placeholder 3"/>
          <p:cNvSpPr>
            <a:spLocks noGrp="1"/>
          </p:cNvSpPr>
          <p:nvPr>
            <p:ph type="dt" sz="half" idx="10"/>
          </p:nvPr>
        </p:nvSpPr>
        <p:spPr/>
        <p:txBody>
          <a:bodyPr/>
          <a:lstStyle/>
          <a:p>
            <a:fld id="{57A615DE-3D0F-4EE1-B1A7-DED8F4937CF5}" type="datetimeFigureOut">
              <a:rPr lang="es-CO" smtClean="0"/>
              <a:pPr/>
              <a:t>6/07/16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1100350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s-ES_tradnl"/>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7A615DE-3D0F-4EE1-B1A7-DED8F4937CF5}" type="datetimeFigureOut">
              <a:rPr lang="es-CO" smtClean="0"/>
              <a:pPr/>
              <a:t>6/07/16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1611169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_tradnl"/>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5" name="Date Placeholder 4"/>
          <p:cNvSpPr>
            <a:spLocks noGrp="1"/>
          </p:cNvSpPr>
          <p:nvPr>
            <p:ph type="dt" sz="half" idx="10"/>
          </p:nvPr>
        </p:nvSpPr>
        <p:spPr/>
        <p:txBody>
          <a:bodyPr/>
          <a:lstStyle/>
          <a:p>
            <a:fld id="{57A615DE-3D0F-4EE1-B1A7-DED8F4937CF5}" type="datetimeFigureOut">
              <a:rPr lang="es-CO" smtClean="0"/>
              <a:pPr/>
              <a:t>6/07/16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1299708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s-ES_tradnl"/>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7" name="Date Placeholder 6"/>
          <p:cNvSpPr>
            <a:spLocks noGrp="1"/>
          </p:cNvSpPr>
          <p:nvPr>
            <p:ph type="dt" sz="half" idx="10"/>
          </p:nvPr>
        </p:nvSpPr>
        <p:spPr/>
        <p:txBody>
          <a:bodyPr/>
          <a:lstStyle/>
          <a:p>
            <a:fld id="{57A615DE-3D0F-4EE1-B1A7-DED8F4937CF5}" type="datetimeFigureOut">
              <a:rPr lang="es-CO" smtClean="0"/>
              <a:pPr/>
              <a:t>6/07/16</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2141039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_tradnl"/>
          </a:p>
        </p:txBody>
      </p:sp>
      <p:sp>
        <p:nvSpPr>
          <p:cNvPr id="3" name="Date Placeholder 2"/>
          <p:cNvSpPr>
            <a:spLocks noGrp="1"/>
          </p:cNvSpPr>
          <p:nvPr>
            <p:ph type="dt" sz="half" idx="10"/>
          </p:nvPr>
        </p:nvSpPr>
        <p:spPr/>
        <p:txBody>
          <a:bodyPr/>
          <a:lstStyle/>
          <a:p>
            <a:fld id="{57A615DE-3D0F-4EE1-B1A7-DED8F4937CF5}" type="datetimeFigureOut">
              <a:rPr lang="es-CO" smtClean="0"/>
              <a:pPr/>
              <a:t>6/07/16</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1216332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A615DE-3D0F-4EE1-B1A7-DED8F4937CF5}" type="datetimeFigureOut">
              <a:rPr lang="es-CO" smtClean="0"/>
              <a:pPr/>
              <a:t>6/07/16</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1008029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s-ES_tradnl"/>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A615DE-3D0F-4EE1-B1A7-DED8F4937CF5}" type="datetimeFigureOut">
              <a:rPr lang="es-CO" smtClean="0"/>
              <a:pPr/>
              <a:t>6/07/16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454945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s-ES_tradnl"/>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A615DE-3D0F-4EE1-B1A7-DED8F4937CF5}" type="datetimeFigureOut">
              <a:rPr lang="es-CO" smtClean="0"/>
              <a:pPr/>
              <a:t>6/07/16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122884865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s-ES_tradnl"/>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A615DE-3D0F-4EE1-B1A7-DED8F4937CF5}" type="datetimeFigureOut">
              <a:rPr lang="es-CO" smtClean="0"/>
              <a:pPr/>
              <a:t>6/07/16</a:t>
            </a:fld>
            <a:endParaRPr lang="es-CO"/>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86390E-A369-47C8-82AD-D961993E8F0F}" type="slidenum">
              <a:rPr lang="es-CO" smtClean="0"/>
              <a:pPr/>
              <a:t>‹#›</a:t>
            </a:fld>
            <a:endParaRPr lang="es-CO"/>
          </a:p>
        </p:txBody>
      </p:sp>
    </p:spTree>
    <p:extLst>
      <p:ext uri="{BB962C8B-B14F-4D97-AF65-F5344CB8AC3E}">
        <p14:creationId xmlns:p14="http://schemas.microsoft.com/office/powerpoint/2010/main" val="3481380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7.emf"/></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8.pn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hyperlink" Target="../Diagrama%20Malaria%202016.bp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604" t="53017" r="45321" b="9968"/>
          <a:stretch/>
        </p:blipFill>
        <p:spPr bwMode="auto">
          <a:xfrm>
            <a:off x="0" y="2276872"/>
            <a:ext cx="12181414" cy="1744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5 CuadroTexto"/>
          <p:cNvSpPr txBox="1"/>
          <p:nvPr/>
        </p:nvSpPr>
        <p:spPr>
          <a:xfrm>
            <a:off x="2778339" y="2548783"/>
            <a:ext cx="6624736" cy="1200329"/>
          </a:xfrm>
          <a:prstGeom prst="rect">
            <a:avLst/>
          </a:prstGeom>
          <a:noFill/>
        </p:spPr>
        <p:txBody>
          <a:bodyPr wrap="square" rtlCol="0">
            <a:spAutoFit/>
          </a:bodyPr>
          <a:lstStyle/>
          <a:p>
            <a:pPr algn="ctr"/>
            <a:r>
              <a:rPr lang="es-CO" sz="3600" b="1" dirty="0">
                <a:solidFill>
                  <a:schemeClr val="bg1"/>
                </a:solidFill>
                <a:latin typeface="Verdana" panose="020B0604030504040204" pitchFamily="34" charset="0"/>
                <a:ea typeface="Verdana" panose="020B0604030504040204" pitchFamily="34" charset="0"/>
                <a:cs typeface="Verdana" panose="020B0604030504040204" pitchFamily="34" charset="0"/>
              </a:rPr>
              <a:t>RUTA DE </a:t>
            </a:r>
            <a:r>
              <a:rPr lang="es-CO" sz="36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ATENCI</a:t>
            </a:r>
            <a:r>
              <a:rPr lang="es-ES" sz="3600" b="1" dirty="0" err="1" smtClean="0">
                <a:solidFill>
                  <a:schemeClr val="bg1"/>
                </a:solidFill>
                <a:latin typeface="Verdana" panose="020B0604030504040204" pitchFamily="34" charset="0"/>
                <a:ea typeface="Verdana" panose="020B0604030504040204" pitchFamily="34" charset="0"/>
                <a:cs typeface="Verdana" panose="020B0604030504040204" pitchFamily="34" charset="0"/>
              </a:rPr>
              <a:t>Ó</a:t>
            </a:r>
            <a:r>
              <a:rPr lang="es-CO" sz="36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N </a:t>
            </a:r>
            <a:r>
              <a:rPr lang="es-CO" sz="3600" b="1" dirty="0">
                <a:solidFill>
                  <a:schemeClr val="bg1"/>
                </a:solidFill>
                <a:latin typeface="Verdana" panose="020B0604030504040204" pitchFamily="34" charset="0"/>
                <a:ea typeface="Verdana" panose="020B0604030504040204" pitchFamily="34" charset="0"/>
                <a:cs typeface="Verdana" panose="020B0604030504040204" pitchFamily="34" charset="0"/>
              </a:rPr>
              <a:t>INTEGRAL DE MALARIA</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0735" y="5589240"/>
            <a:ext cx="7041930" cy="1191581"/>
          </a:xfrm>
          <a:prstGeom prst="rect">
            <a:avLst/>
          </a:prstGeom>
        </p:spPr>
      </p:pic>
    </p:spTree>
    <p:extLst>
      <p:ext uri="{BB962C8B-B14F-4D97-AF65-F5344CB8AC3E}">
        <p14:creationId xmlns:p14="http://schemas.microsoft.com/office/powerpoint/2010/main" val="15658224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upo 25"/>
          <p:cNvGrpSpPr/>
          <p:nvPr/>
        </p:nvGrpSpPr>
        <p:grpSpPr>
          <a:xfrm>
            <a:off x="3355057" y="534570"/>
            <a:ext cx="8352353" cy="5665073"/>
            <a:chOff x="1541417" y="538425"/>
            <a:chExt cx="8352353" cy="5665073"/>
          </a:xfrm>
        </p:grpSpPr>
        <p:pic>
          <p:nvPicPr>
            <p:cNvPr id="29" name="Imagen 28"/>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30" name="Grupo 29"/>
            <p:cNvGrpSpPr/>
            <p:nvPr/>
          </p:nvGrpSpPr>
          <p:grpSpPr>
            <a:xfrm>
              <a:off x="1541417" y="1324531"/>
              <a:ext cx="6943664" cy="4174247"/>
              <a:chOff x="1541417" y="1324531"/>
              <a:chExt cx="6943664" cy="4174247"/>
            </a:xfrm>
          </p:grpSpPr>
          <p:sp>
            <p:nvSpPr>
              <p:cNvPr id="33" name="CuadroTexto 32"/>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34" name="CuadroTexto 33"/>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37" name="CuadroTexto 36"/>
              <p:cNvSpPr txBox="1"/>
              <p:nvPr/>
            </p:nvSpPr>
            <p:spPr>
              <a:xfrm>
                <a:off x="2919411" y="5129446"/>
                <a:ext cx="3079939" cy="369332"/>
              </a:xfrm>
              <a:prstGeom prst="rect">
                <a:avLst/>
              </a:prstGeom>
              <a:noFill/>
            </p:spPr>
            <p:txBody>
              <a:bodyPr wrap="square" rtlCol="0">
                <a:spAutoFit/>
              </a:bodyPr>
              <a:lstStyle/>
              <a:p>
                <a:endParaRPr lang="es-CO" dirty="0"/>
              </a:p>
            </p:txBody>
          </p:sp>
          <p:sp>
            <p:nvSpPr>
              <p:cNvPr id="38" name="CuadroTexto 37"/>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39" name="Rectángulo 38"/>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40" name="CuadroTexto 39"/>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41" name="CuadroTexto 40"/>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42" name="CuadroTexto 41"/>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43" name="Conector recto 42"/>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31" name="Rectángulo 30"/>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32" name="CuadroTexto 31"/>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13" name="CuadroTexto 12"/>
          <p:cNvSpPr txBox="1"/>
          <p:nvPr/>
        </p:nvSpPr>
        <p:spPr>
          <a:xfrm>
            <a:off x="2919411" y="5129446"/>
            <a:ext cx="3079939" cy="369332"/>
          </a:xfrm>
          <a:prstGeom prst="rect">
            <a:avLst/>
          </a:prstGeom>
          <a:noFill/>
        </p:spPr>
        <p:txBody>
          <a:bodyPr wrap="square" rtlCol="0">
            <a:spAutoFit/>
          </a:bodyPr>
          <a:lstStyle/>
          <a:p>
            <a:endParaRPr lang="es-CO" dirty="0"/>
          </a:p>
        </p:txBody>
      </p:sp>
      <p:sp>
        <p:nvSpPr>
          <p:cNvPr id="4" name="Llamada rectangular 3"/>
          <p:cNvSpPr/>
          <p:nvPr/>
        </p:nvSpPr>
        <p:spPr>
          <a:xfrm rot="16200000">
            <a:off x="-181817" y="1239843"/>
            <a:ext cx="5334751" cy="4772613"/>
          </a:xfrm>
          <a:prstGeom prst="wedgeRectCallout">
            <a:avLst>
              <a:gd name="adj1" fmla="val -10363"/>
              <a:gd name="adj2" fmla="val 68355"/>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7" name="Imagen 26"/>
          <p:cNvPicPr>
            <a:picLocks noChangeAspect="1"/>
          </p:cNvPicPr>
          <p:nvPr/>
        </p:nvPicPr>
        <p:blipFill>
          <a:blip r:embed="rId3"/>
          <a:stretch>
            <a:fillRect/>
          </a:stretch>
        </p:blipFill>
        <p:spPr>
          <a:xfrm>
            <a:off x="154035" y="1030175"/>
            <a:ext cx="644651" cy="441077"/>
          </a:xfrm>
          <a:prstGeom prst="rect">
            <a:avLst/>
          </a:prstGeom>
        </p:spPr>
      </p:pic>
      <p:sp>
        <p:nvSpPr>
          <p:cNvPr id="28" name="CuadroTexto 27"/>
          <p:cNvSpPr txBox="1"/>
          <p:nvPr/>
        </p:nvSpPr>
        <p:spPr>
          <a:xfrm>
            <a:off x="258432" y="1424965"/>
            <a:ext cx="4371977" cy="4524315"/>
          </a:xfrm>
          <a:prstGeom prst="rect">
            <a:avLst/>
          </a:prstGeom>
          <a:noFill/>
        </p:spPr>
        <p:txBody>
          <a:bodyPr wrap="square" rtlCol="0">
            <a:spAutoFit/>
          </a:bodyPr>
          <a:lstStyle/>
          <a:p>
            <a:pPr marL="171450" indent="-171450" algn="just" fontAlgn="t">
              <a:buFont typeface="Arial" panose="020B0604020202020204" pitchFamily="34" charset="0"/>
              <a:buChar char="•"/>
            </a:pPr>
            <a:endParaRPr lang="es-ES" sz="1200" dirty="0">
              <a:solidFill>
                <a:srgbClr val="000000"/>
              </a:solidFill>
              <a:latin typeface="Segoe UI Light" panose="020B0502040204020203" pitchFamily="34" charset="0"/>
            </a:endParaRPr>
          </a:p>
          <a:p>
            <a:pPr marL="171450" indent="-171450" algn="just" fontAlgn="t">
              <a:buFont typeface="Arial" panose="020B0604020202020204" pitchFamily="34" charset="0"/>
              <a:buChar char="•"/>
            </a:pPr>
            <a:r>
              <a:rPr lang="es-ES" sz="1200" b="1" dirty="0">
                <a:latin typeface="Segoe UI Light" panose="020B0502040204020203" pitchFamily="34" charset="0"/>
              </a:rPr>
              <a:t>Caracterización del riesgo para ETV en zonas endémicas</a:t>
            </a:r>
            <a:r>
              <a:rPr lang="es-ES" sz="1200" b="1" dirty="0" smtClean="0">
                <a:latin typeface="Segoe UI Light" panose="020B0502040204020203" pitchFamily="34" charset="0"/>
              </a:rPr>
              <a:t>.</a:t>
            </a:r>
          </a:p>
          <a:p>
            <a:pPr algn="just" fontAlgn="t"/>
            <a:endParaRPr lang="es-ES" sz="1200" b="1" dirty="0">
              <a:latin typeface="Segoe UI Light" panose="020B0502040204020203" pitchFamily="34" charset="0"/>
            </a:endParaRPr>
          </a:p>
          <a:p>
            <a:pPr marL="171450" lvl="1" indent="-171450" algn="just" fontAlgn="t">
              <a:buFont typeface="Arial" panose="020B0604020202020204" pitchFamily="34" charset="0"/>
              <a:buChar char="•"/>
            </a:pPr>
            <a:r>
              <a:rPr lang="es-ES" sz="1200" b="1" dirty="0">
                <a:latin typeface="Segoe UI Light" panose="020B0502040204020203" pitchFamily="34" charset="0"/>
                <a:cs typeface="Segoe UI Light" panose="020B0502040204020203" pitchFamily="34" charset="0"/>
              </a:rPr>
              <a:t>Desarrollar acciones de prevención y control de ETV </a:t>
            </a:r>
            <a:r>
              <a:rPr lang="es-ES" sz="1200" dirty="0">
                <a:latin typeface="Segoe UI Light" panose="020B0502040204020203" pitchFamily="34" charset="0"/>
                <a:cs typeface="Segoe UI Light" panose="020B0502040204020203" pitchFamily="34" charset="0"/>
              </a:rPr>
              <a:t>en el marco </a:t>
            </a:r>
            <a:r>
              <a:rPr lang="es-CO" sz="1200" dirty="0">
                <a:latin typeface="Segoe UI Light" panose="020B0502040204020203" pitchFamily="34" charset="0"/>
                <a:cs typeface="Segoe UI Light" panose="020B0502040204020203" pitchFamily="34" charset="0"/>
              </a:rPr>
              <a:t>del sistema de gestión de la seguridad y salud en el </a:t>
            </a:r>
            <a:r>
              <a:rPr lang="es-CO" sz="1200" dirty="0" smtClean="0">
                <a:latin typeface="Segoe UI Light" panose="020B0502040204020203" pitchFamily="34" charset="0"/>
                <a:cs typeface="Segoe UI Light" panose="020B0502040204020203" pitchFamily="34" charset="0"/>
              </a:rPr>
              <a:t>trabajo.</a:t>
            </a:r>
          </a:p>
          <a:p>
            <a:pPr marL="0" lvl="1" algn="just" fontAlgn="t"/>
            <a:endParaRPr lang="es-CO" sz="1200" dirty="0">
              <a:solidFill>
                <a:srgbClr val="C00000"/>
              </a:solidFill>
              <a:latin typeface="Segoe UI Light" panose="020B0502040204020203" pitchFamily="34" charset="0"/>
              <a:cs typeface="Segoe UI Light" panose="020B0502040204020203" pitchFamily="34" charset="0"/>
            </a:endParaRPr>
          </a:p>
          <a:p>
            <a:pPr marL="171450" indent="-171450" algn="just" fontAlgn="t">
              <a:buFont typeface="Arial" panose="020B0604020202020204" pitchFamily="34" charset="0"/>
              <a:buChar char="•"/>
            </a:pPr>
            <a:r>
              <a:rPr lang="es-ES" sz="1200" b="1" dirty="0">
                <a:latin typeface="Segoe UI Light" panose="020B0502040204020203" pitchFamily="34" charset="0"/>
              </a:rPr>
              <a:t>Información para la salud en ETV: </a:t>
            </a:r>
            <a:r>
              <a:rPr lang="es-ES" sz="1200" dirty="0">
                <a:latin typeface="Segoe UI Light" panose="020B0502040204020203" pitchFamily="34" charset="0"/>
              </a:rPr>
              <a:t>*</a:t>
            </a:r>
            <a:r>
              <a:rPr lang="es-CO" sz="1200" dirty="0">
                <a:latin typeface="Segoe UI Light" panose="020B0502040204020203" pitchFamily="34" charset="0"/>
              </a:rPr>
              <a:t>Realizar estrategias educativas para la población en riesgo donde se identifique: definición, zonas de riesgo, signos y síntomas de la enfermedad, mecanismos de transmisión, prevención, recomendaciones </a:t>
            </a:r>
            <a:r>
              <a:rPr lang="es-CO" sz="1200" dirty="0" smtClean="0">
                <a:latin typeface="Segoe UI Light" panose="020B0502040204020203" pitchFamily="34" charset="0"/>
              </a:rPr>
              <a:t>generales.</a:t>
            </a:r>
          </a:p>
          <a:p>
            <a:pPr algn="just" fontAlgn="t"/>
            <a:endParaRPr lang="es-CO" sz="1200" dirty="0">
              <a:latin typeface="Segoe UI Light" panose="020B0502040204020203" pitchFamily="34" charset="0"/>
            </a:endParaRPr>
          </a:p>
          <a:p>
            <a:pPr marL="171450" indent="-171450" algn="just" fontAlgn="t">
              <a:buFont typeface="Arial" panose="020B0604020202020204" pitchFamily="34" charset="0"/>
              <a:buChar char="•"/>
            </a:pPr>
            <a:r>
              <a:rPr lang="es-ES" sz="1200" b="1" dirty="0">
                <a:latin typeface="Segoe UI Light" panose="020B0502040204020203" pitchFamily="34" charset="0"/>
              </a:rPr>
              <a:t>Intervención de la población </a:t>
            </a:r>
            <a:r>
              <a:rPr lang="es-ES" sz="1200" dirty="0">
                <a:latin typeface="Segoe UI Light" panose="020B0502040204020203" pitchFamily="34" charset="0"/>
              </a:rPr>
              <a:t>trabajadora que labora en zonas endémicas para ETV: * Informar a trabajadores sobre su exposición a vectores en zonas de riesgo. * Educación sobre los métodos de reducción de contacto con los </a:t>
            </a:r>
            <a:r>
              <a:rPr lang="es-ES" sz="1200" dirty="0" smtClean="0">
                <a:latin typeface="Segoe UI Light" panose="020B0502040204020203" pitchFamily="34" charset="0"/>
              </a:rPr>
              <a:t>vectores.</a:t>
            </a:r>
          </a:p>
          <a:p>
            <a:pPr algn="just" fontAlgn="t"/>
            <a:endParaRPr lang="es-ES" sz="1200" dirty="0">
              <a:latin typeface="Segoe UI Light" panose="020B0502040204020203" pitchFamily="34" charset="0"/>
            </a:endParaRPr>
          </a:p>
          <a:p>
            <a:pPr marL="171450" indent="-171450" algn="just" fontAlgn="t">
              <a:buFont typeface="Arial" panose="020B0604020202020204" pitchFamily="34" charset="0"/>
              <a:buChar char="•"/>
            </a:pPr>
            <a:r>
              <a:rPr lang="es-ES" sz="1200" b="1" dirty="0">
                <a:latin typeface="Segoe UI Light" panose="020B0502040204020203" pitchFamily="34" charset="0"/>
              </a:rPr>
              <a:t>Jornadas de salud que permitan la identificación de casos con ETV:</a:t>
            </a:r>
            <a:r>
              <a:rPr lang="es-ES" sz="1200" dirty="0">
                <a:latin typeface="Segoe UI Light" panose="020B0502040204020203" pitchFamily="34" charset="0"/>
              </a:rPr>
              <a:t> acciones de promoción prevención y control de las ETV que se apliquen durante las Jornadas de salud</a:t>
            </a:r>
            <a:r>
              <a:rPr lang="es-ES" sz="1200" dirty="0" smtClean="0">
                <a:latin typeface="Segoe UI Light" panose="020B0502040204020203" pitchFamily="34" charset="0"/>
              </a:rPr>
              <a:t>.</a:t>
            </a:r>
          </a:p>
          <a:p>
            <a:pPr algn="just" fontAlgn="t"/>
            <a:endParaRPr lang="es-ES" sz="1200" dirty="0">
              <a:latin typeface="Segoe UI Light" panose="020B0502040204020203" pitchFamily="34" charset="0"/>
            </a:endParaRPr>
          </a:p>
          <a:p>
            <a:pPr marL="171450" lvl="1" indent="-171450" algn="just" fontAlgn="t">
              <a:buFont typeface="Arial" panose="020B0604020202020204" pitchFamily="34" charset="0"/>
              <a:buChar char="•"/>
            </a:pPr>
            <a:r>
              <a:rPr lang="es-ES" sz="1200" b="1" dirty="0">
                <a:latin typeface="Segoe UI Light" panose="020B0502040204020203" pitchFamily="34" charset="0"/>
                <a:cs typeface="Segoe UI Light" panose="020B0502040204020203" pitchFamily="34" charset="0"/>
              </a:rPr>
              <a:t>Realizar alianzas estratégicas para el mejoramiento de condiciones laborales a riesgo de ETV.</a:t>
            </a:r>
          </a:p>
        </p:txBody>
      </p:sp>
    </p:spTree>
    <p:extLst>
      <p:ext uri="{BB962C8B-B14F-4D97-AF65-F5344CB8AC3E}">
        <p14:creationId xmlns:p14="http://schemas.microsoft.com/office/powerpoint/2010/main" val="704591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upo 26"/>
          <p:cNvGrpSpPr/>
          <p:nvPr/>
        </p:nvGrpSpPr>
        <p:grpSpPr>
          <a:xfrm>
            <a:off x="-24680" y="592213"/>
            <a:ext cx="8352353" cy="5665073"/>
            <a:chOff x="1541417" y="538425"/>
            <a:chExt cx="8352353" cy="5665073"/>
          </a:xfrm>
        </p:grpSpPr>
        <p:pic>
          <p:nvPicPr>
            <p:cNvPr id="28" name="Imagen 27">
              <a:hlinkClick r:id="rId2" action="ppaction://hlinkfile"/>
            </p:cNvPr>
            <p:cNvPicPr>
              <a:picLocks noChangeAspect="1"/>
            </p:cNvPicPr>
            <p:nvPr/>
          </p:nvPicPr>
          <p:blipFill rotWithShape="1">
            <a:blip r:embed="rId3">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29" name="Grupo 28"/>
            <p:cNvGrpSpPr/>
            <p:nvPr/>
          </p:nvGrpSpPr>
          <p:grpSpPr>
            <a:xfrm>
              <a:off x="1541417" y="1324531"/>
              <a:ext cx="6943664" cy="4174247"/>
              <a:chOff x="1541417" y="1324531"/>
              <a:chExt cx="6943664" cy="4174247"/>
            </a:xfrm>
          </p:grpSpPr>
          <p:sp>
            <p:nvSpPr>
              <p:cNvPr id="32" name="CuadroTexto 31"/>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33" name="CuadroTexto 32"/>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34" name="CuadroTexto 33"/>
              <p:cNvSpPr txBox="1"/>
              <p:nvPr/>
            </p:nvSpPr>
            <p:spPr>
              <a:xfrm>
                <a:off x="2919411" y="5129446"/>
                <a:ext cx="3079939" cy="369332"/>
              </a:xfrm>
              <a:prstGeom prst="rect">
                <a:avLst/>
              </a:prstGeom>
              <a:noFill/>
            </p:spPr>
            <p:txBody>
              <a:bodyPr wrap="square" rtlCol="0">
                <a:spAutoFit/>
              </a:bodyPr>
              <a:lstStyle/>
              <a:p>
                <a:endParaRPr lang="es-CO" dirty="0"/>
              </a:p>
            </p:txBody>
          </p:sp>
          <p:sp>
            <p:nvSpPr>
              <p:cNvPr id="37" name="CuadroTexto 36"/>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38" name="Rectángulo 37"/>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39" name="CuadroTexto 38"/>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40" name="CuadroTexto 39"/>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41" name="CuadroTexto 40"/>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42" name="Conector recto 41"/>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30" name="Rectángulo 29"/>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31" name="CuadroTexto 30"/>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22" name="Llamada rectangular 21"/>
          <p:cNvSpPr/>
          <p:nvPr/>
        </p:nvSpPr>
        <p:spPr>
          <a:xfrm rot="5400000">
            <a:off x="7225741" y="590116"/>
            <a:ext cx="4176463" cy="5349852"/>
          </a:xfrm>
          <a:prstGeom prst="wedgeRectCallout">
            <a:avLst>
              <a:gd name="adj1" fmla="val 21119"/>
              <a:gd name="adj2" fmla="val 90284"/>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6" name="Imagen 25"/>
          <p:cNvPicPr>
            <a:picLocks noChangeAspect="1"/>
          </p:cNvPicPr>
          <p:nvPr/>
        </p:nvPicPr>
        <p:blipFill rotWithShape="1">
          <a:blip r:embed="rId4"/>
          <a:srcRect l="7386" t="19485" r="50000" b="15547"/>
          <a:stretch/>
        </p:blipFill>
        <p:spPr>
          <a:xfrm>
            <a:off x="6712843" y="1340477"/>
            <a:ext cx="5141412" cy="3804914"/>
          </a:xfrm>
          <a:prstGeom prst="rect">
            <a:avLst/>
          </a:prstGeom>
        </p:spPr>
      </p:pic>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3" name="Rectangle 22"/>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5211920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upo 25"/>
          <p:cNvGrpSpPr/>
          <p:nvPr/>
        </p:nvGrpSpPr>
        <p:grpSpPr>
          <a:xfrm>
            <a:off x="2855640" y="565112"/>
            <a:ext cx="8352353" cy="5665073"/>
            <a:chOff x="1541417" y="538425"/>
            <a:chExt cx="8352353" cy="5665073"/>
          </a:xfrm>
        </p:grpSpPr>
        <p:pic>
          <p:nvPicPr>
            <p:cNvPr id="27" name="Imagen 26"/>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29" name="Grupo 28"/>
            <p:cNvGrpSpPr/>
            <p:nvPr/>
          </p:nvGrpSpPr>
          <p:grpSpPr>
            <a:xfrm>
              <a:off x="1541417" y="1324531"/>
              <a:ext cx="6943664" cy="4174247"/>
              <a:chOff x="1541417" y="1324531"/>
              <a:chExt cx="6943664" cy="4174247"/>
            </a:xfrm>
          </p:grpSpPr>
          <p:sp>
            <p:nvSpPr>
              <p:cNvPr id="32" name="CuadroTexto 31"/>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33" name="CuadroTexto 32"/>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37" name="CuadroTexto 36"/>
              <p:cNvSpPr txBox="1"/>
              <p:nvPr/>
            </p:nvSpPr>
            <p:spPr>
              <a:xfrm>
                <a:off x="2919411" y="5129446"/>
                <a:ext cx="3079939" cy="369332"/>
              </a:xfrm>
              <a:prstGeom prst="rect">
                <a:avLst/>
              </a:prstGeom>
              <a:noFill/>
            </p:spPr>
            <p:txBody>
              <a:bodyPr wrap="square" rtlCol="0">
                <a:spAutoFit/>
              </a:bodyPr>
              <a:lstStyle/>
              <a:p>
                <a:endParaRPr lang="es-CO" dirty="0"/>
              </a:p>
            </p:txBody>
          </p:sp>
          <p:sp>
            <p:nvSpPr>
              <p:cNvPr id="38" name="CuadroTexto 37"/>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39" name="Rectángulo 38"/>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40" name="CuadroTexto 39"/>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41" name="CuadroTexto 40"/>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42" name="CuadroTexto 41"/>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43" name="Conector recto 42"/>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30" name="Rectángulo 29"/>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31" name="CuadroTexto 30"/>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51" name="Llamada rectangular 50"/>
          <p:cNvSpPr/>
          <p:nvPr/>
        </p:nvSpPr>
        <p:spPr>
          <a:xfrm rot="16200000">
            <a:off x="-327592" y="1012042"/>
            <a:ext cx="5214342" cy="4320480"/>
          </a:xfrm>
          <a:prstGeom prst="wedgeRectCallout">
            <a:avLst>
              <a:gd name="adj1" fmla="val 25261"/>
              <a:gd name="adj2" fmla="val 62788"/>
            </a:avLst>
          </a:prstGeom>
          <a:solidFill>
            <a:schemeClr val="bg1"/>
          </a:solidFill>
          <a:ln>
            <a:solidFill>
              <a:srgbClr val="9F25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8" name="CuadroTexto 27"/>
          <p:cNvSpPr txBox="1"/>
          <p:nvPr/>
        </p:nvSpPr>
        <p:spPr>
          <a:xfrm>
            <a:off x="252498" y="754928"/>
            <a:ext cx="4306440" cy="4924425"/>
          </a:xfrm>
          <a:prstGeom prst="rect">
            <a:avLst/>
          </a:prstGeom>
          <a:noFill/>
        </p:spPr>
        <p:txBody>
          <a:bodyPr wrap="square" rtlCol="0">
            <a:spAutoFit/>
          </a:bodyPr>
          <a:lstStyle/>
          <a:p>
            <a:pPr algn="just"/>
            <a:r>
              <a:rPr lang="es-ES_tradnl" sz="1400" b="1" dirty="0">
                <a:latin typeface="Segoe UI Light"/>
                <a:cs typeface="Segoe UI Light"/>
              </a:rPr>
              <a:t>Procesos Misionales</a:t>
            </a:r>
          </a:p>
          <a:p>
            <a:pPr algn="just"/>
            <a:endParaRPr lang="es-ES_tradnl" sz="1400" b="1" dirty="0">
              <a:latin typeface="Segoe UI Light"/>
              <a:cs typeface="Segoe UI Light"/>
            </a:endParaRPr>
          </a:p>
          <a:p>
            <a:pPr marL="285750" indent="-285750" algn="just">
              <a:buFont typeface="Arial" pitchFamily="34" charset="0"/>
              <a:buChar char="•"/>
            </a:pPr>
            <a:r>
              <a:rPr lang="es-ES_tradnl" sz="1400" dirty="0">
                <a:latin typeface="Segoe UI Light"/>
                <a:cs typeface="Segoe UI Light"/>
              </a:rPr>
              <a:t>Gestión de la prestación de servicios individuales</a:t>
            </a:r>
          </a:p>
          <a:p>
            <a:pPr marL="285750" indent="-285750" algn="just">
              <a:buFont typeface="Arial" pitchFamily="34" charset="0"/>
              <a:buChar char="•"/>
            </a:pPr>
            <a:r>
              <a:rPr lang="es-ES_tradnl" sz="1400" dirty="0">
                <a:latin typeface="Segoe UI Light"/>
                <a:cs typeface="Segoe UI Light"/>
              </a:rPr>
              <a:t>Gestión de las intervenciones colectivas</a:t>
            </a:r>
          </a:p>
          <a:p>
            <a:pPr marL="285750" indent="-285750" algn="just">
              <a:buFont typeface="Arial" pitchFamily="34" charset="0"/>
              <a:buChar char="•"/>
            </a:pPr>
            <a:r>
              <a:rPr lang="es-ES_tradnl" sz="1400" dirty="0">
                <a:latin typeface="Segoe UI Light"/>
                <a:cs typeface="Segoe UI Light"/>
              </a:rPr>
              <a:t>Vigilancia en Salud Pública</a:t>
            </a:r>
          </a:p>
          <a:p>
            <a:pPr marL="285750" indent="-285750" algn="just">
              <a:buFont typeface="Arial" pitchFamily="34" charset="0"/>
              <a:buChar char="•"/>
            </a:pPr>
            <a:r>
              <a:rPr lang="es-ES_tradnl" sz="1400" dirty="0">
                <a:latin typeface="Segoe UI Light"/>
                <a:cs typeface="Segoe UI Light"/>
              </a:rPr>
              <a:t>Inspección, vigilancia y control sanitario</a:t>
            </a:r>
          </a:p>
          <a:p>
            <a:pPr marL="285750" indent="-285750" algn="just">
              <a:buFont typeface="Arial" pitchFamily="34" charset="0"/>
              <a:buChar char="•"/>
            </a:pPr>
            <a:r>
              <a:rPr lang="es-ES_tradnl" sz="1400" dirty="0">
                <a:latin typeface="Segoe UI Light"/>
                <a:cs typeface="Segoe UI Light"/>
              </a:rPr>
              <a:t>Gestión del aseguramiento .</a:t>
            </a:r>
          </a:p>
          <a:p>
            <a:pPr algn="just"/>
            <a:endParaRPr lang="es-ES_tradnl" sz="1400" dirty="0">
              <a:latin typeface="Segoe UI Light"/>
              <a:cs typeface="Segoe UI Light"/>
            </a:endParaRPr>
          </a:p>
          <a:p>
            <a:pPr algn="just"/>
            <a:r>
              <a:rPr lang="es-ES_tradnl" sz="1400" b="1" dirty="0">
                <a:latin typeface="Segoe UI Light"/>
                <a:cs typeface="Segoe UI Light"/>
              </a:rPr>
              <a:t>Procesos Estratégicos</a:t>
            </a:r>
          </a:p>
          <a:p>
            <a:pPr algn="just"/>
            <a:endParaRPr lang="es-ES_tradnl" sz="1400" b="1" dirty="0">
              <a:latin typeface="Segoe UI Light"/>
              <a:cs typeface="Segoe UI Light"/>
            </a:endParaRPr>
          </a:p>
          <a:p>
            <a:pPr marL="285750" indent="-285750" algn="just">
              <a:buFont typeface="Arial" pitchFamily="34" charset="0"/>
              <a:buChar char="•"/>
            </a:pPr>
            <a:r>
              <a:rPr lang="es-ES_tradnl" sz="1400" dirty="0">
                <a:latin typeface="Segoe UI Light"/>
                <a:cs typeface="Segoe UI Light"/>
              </a:rPr>
              <a:t>Planeación integral de la salud</a:t>
            </a:r>
          </a:p>
          <a:p>
            <a:pPr marL="285750" indent="-285750" algn="just">
              <a:buFont typeface="Arial" pitchFamily="34" charset="0"/>
              <a:buChar char="•"/>
            </a:pPr>
            <a:r>
              <a:rPr lang="es-ES_tradnl" sz="1400" dirty="0">
                <a:latin typeface="Segoe UI Light"/>
                <a:cs typeface="Segoe UI Light"/>
              </a:rPr>
              <a:t>Coordinación Intersectorial </a:t>
            </a:r>
          </a:p>
          <a:p>
            <a:pPr marL="285750" indent="-285750" algn="just">
              <a:buFont typeface="Arial" pitchFamily="34" charset="0"/>
              <a:buChar char="•"/>
            </a:pPr>
            <a:r>
              <a:rPr lang="es-ES_tradnl" sz="1400" dirty="0">
                <a:latin typeface="Segoe UI Light"/>
                <a:cs typeface="Segoe UI Light"/>
              </a:rPr>
              <a:t>Desarrollo  de capacidades</a:t>
            </a:r>
          </a:p>
          <a:p>
            <a:pPr marL="285750" indent="-285750" algn="just">
              <a:buFont typeface="Arial" pitchFamily="34" charset="0"/>
              <a:buChar char="•"/>
            </a:pPr>
            <a:r>
              <a:rPr lang="es-ES_tradnl" sz="1400" dirty="0">
                <a:latin typeface="Segoe UI Light"/>
                <a:cs typeface="Segoe UI Light"/>
              </a:rPr>
              <a:t>Participación social </a:t>
            </a:r>
          </a:p>
          <a:p>
            <a:pPr marL="285750" indent="-285750" algn="just">
              <a:buFont typeface="Arial" pitchFamily="34" charset="0"/>
              <a:buChar char="•"/>
            </a:pPr>
            <a:r>
              <a:rPr lang="es-ES_tradnl" sz="1400" dirty="0">
                <a:latin typeface="Segoe UI Light"/>
                <a:cs typeface="Segoe UI Light"/>
              </a:rPr>
              <a:t>Gestión del conocimiento </a:t>
            </a:r>
          </a:p>
          <a:p>
            <a:pPr marL="285750" indent="-285750" algn="just">
              <a:buFont typeface="Arial" pitchFamily="34" charset="0"/>
              <a:buChar char="•"/>
            </a:pPr>
            <a:endParaRPr lang="es-ES_tradnl" sz="1400" dirty="0">
              <a:latin typeface="Segoe UI Light"/>
              <a:cs typeface="Segoe UI Light"/>
            </a:endParaRPr>
          </a:p>
          <a:p>
            <a:pPr algn="just"/>
            <a:r>
              <a:rPr lang="es-ES_tradnl" sz="1400" b="1" dirty="0">
                <a:latin typeface="Segoe UI Light"/>
                <a:cs typeface="Segoe UI Light"/>
              </a:rPr>
              <a:t>Procesos  de apoyo</a:t>
            </a:r>
          </a:p>
          <a:p>
            <a:pPr algn="just"/>
            <a:endParaRPr lang="es-ES_tradnl" sz="1400" dirty="0">
              <a:latin typeface="Segoe UI Light"/>
              <a:cs typeface="Segoe UI Light"/>
            </a:endParaRPr>
          </a:p>
          <a:p>
            <a:pPr marL="285750" indent="-285750" algn="just">
              <a:buFont typeface="Arial" pitchFamily="34" charset="0"/>
              <a:buChar char="•"/>
            </a:pPr>
            <a:r>
              <a:rPr lang="es-ES_tradnl" sz="1400" dirty="0">
                <a:latin typeface="Segoe UI Light"/>
                <a:cs typeface="Segoe UI Light"/>
              </a:rPr>
              <a:t>Gestión administrativa y financiera</a:t>
            </a:r>
          </a:p>
          <a:p>
            <a:pPr marL="285750" indent="-285750" algn="just">
              <a:buFont typeface="Arial" pitchFamily="34" charset="0"/>
              <a:buChar char="•"/>
            </a:pPr>
            <a:r>
              <a:rPr lang="es-ES_tradnl" sz="1400" dirty="0">
                <a:latin typeface="Segoe UI Light"/>
                <a:cs typeface="Segoe UI Light"/>
              </a:rPr>
              <a:t>Gestión del talento humano</a:t>
            </a:r>
          </a:p>
          <a:p>
            <a:pPr marL="285750" indent="-285750" algn="just">
              <a:buFont typeface="Arial" pitchFamily="34" charset="0"/>
              <a:buChar char="•"/>
            </a:pPr>
            <a:r>
              <a:rPr lang="es-ES_tradnl" sz="1400" dirty="0">
                <a:latin typeface="Segoe UI Light"/>
                <a:cs typeface="Segoe UI Light"/>
              </a:rPr>
              <a:t>Gestión de insumos en salud pública  </a:t>
            </a:r>
          </a:p>
          <a:p>
            <a:endParaRPr lang="es-CO" sz="2000" dirty="0"/>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2" name="Rectangle 21"/>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3"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18469497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upo 21"/>
          <p:cNvGrpSpPr/>
          <p:nvPr/>
        </p:nvGrpSpPr>
        <p:grpSpPr>
          <a:xfrm>
            <a:off x="-32721" y="464718"/>
            <a:ext cx="8352353" cy="5665073"/>
            <a:chOff x="1541417" y="538425"/>
            <a:chExt cx="8352353" cy="5665073"/>
          </a:xfrm>
        </p:grpSpPr>
        <p:pic>
          <p:nvPicPr>
            <p:cNvPr id="28" name="Imagen 27"/>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29" name="Grupo 28"/>
            <p:cNvGrpSpPr/>
            <p:nvPr/>
          </p:nvGrpSpPr>
          <p:grpSpPr>
            <a:xfrm>
              <a:off x="1541417" y="1324531"/>
              <a:ext cx="6943664" cy="4174247"/>
              <a:chOff x="1541417" y="1324531"/>
              <a:chExt cx="6943664" cy="4174247"/>
            </a:xfrm>
          </p:grpSpPr>
          <p:sp>
            <p:nvSpPr>
              <p:cNvPr id="32" name="CuadroTexto 31"/>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33" name="CuadroTexto 32"/>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34" name="CuadroTexto 33"/>
              <p:cNvSpPr txBox="1"/>
              <p:nvPr/>
            </p:nvSpPr>
            <p:spPr>
              <a:xfrm>
                <a:off x="2919411" y="5129446"/>
                <a:ext cx="3079939" cy="369332"/>
              </a:xfrm>
              <a:prstGeom prst="rect">
                <a:avLst/>
              </a:prstGeom>
              <a:noFill/>
            </p:spPr>
            <p:txBody>
              <a:bodyPr wrap="square" rtlCol="0">
                <a:spAutoFit/>
              </a:bodyPr>
              <a:lstStyle/>
              <a:p>
                <a:endParaRPr lang="es-CO" dirty="0"/>
              </a:p>
            </p:txBody>
          </p:sp>
          <p:sp>
            <p:nvSpPr>
              <p:cNvPr id="37" name="CuadroTexto 36"/>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38" name="Rectángulo 37"/>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39" name="CuadroTexto 38"/>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40" name="CuadroTexto 39"/>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41" name="CuadroTexto 40"/>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42" name="Conector recto 41"/>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30" name="Rectángulo 29"/>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31" name="CuadroTexto 30"/>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27" name="Llamada rectangular 26"/>
          <p:cNvSpPr/>
          <p:nvPr/>
        </p:nvSpPr>
        <p:spPr>
          <a:xfrm rot="16200000" flipV="1">
            <a:off x="7018571" y="656595"/>
            <a:ext cx="5161794" cy="4990711"/>
          </a:xfrm>
          <a:prstGeom prst="wedgeRectCallout">
            <a:avLst>
              <a:gd name="adj1" fmla="val 20505"/>
              <a:gd name="adj2" fmla="val 59972"/>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6" name="CuadroTexto 25"/>
          <p:cNvSpPr txBox="1"/>
          <p:nvPr/>
        </p:nvSpPr>
        <p:spPr>
          <a:xfrm>
            <a:off x="7124795" y="641668"/>
            <a:ext cx="4803853" cy="5001369"/>
          </a:xfrm>
          <a:prstGeom prst="rect">
            <a:avLst/>
          </a:prstGeom>
          <a:noFill/>
        </p:spPr>
        <p:txBody>
          <a:bodyPr wrap="square" rtlCol="0">
            <a:spAutoFit/>
          </a:bodyPr>
          <a:lstStyle/>
          <a:p>
            <a:pPr algn="ctr" fontAlgn="t"/>
            <a:r>
              <a:rPr lang="es-ES" sz="1100" b="1" u="sng" dirty="0">
                <a:latin typeface="Segoe UI Light" panose="020B0502040204020203" pitchFamily="34" charset="0"/>
              </a:rPr>
              <a:t>ACCIONES INTERSECTORIALES EN SALUD PUBLICA</a:t>
            </a:r>
          </a:p>
          <a:p>
            <a:pPr algn="ctr" fontAlgn="t"/>
            <a:endParaRPr lang="es-ES" sz="1100" b="1" u="sng" dirty="0">
              <a:latin typeface="Segoe UI Light" panose="020B0502040204020203" pitchFamily="34" charset="0"/>
            </a:endParaRPr>
          </a:p>
          <a:p>
            <a:pPr marL="171450" indent="-171450" algn="just" fontAlgn="t">
              <a:buFont typeface="Arial" panose="020B0604020202020204" pitchFamily="34" charset="0"/>
              <a:buChar char="•"/>
            </a:pPr>
            <a:r>
              <a:rPr lang="es-ES" sz="1100" b="1" dirty="0">
                <a:latin typeface="Segoe UI Light" panose="020B0502040204020203" pitchFamily="34" charset="0"/>
              </a:rPr>
              <a:t>Articular de manera intersectorial para el diseño, implementación, monitoreo y evaluación conjunta de las políticas públicas, planes, proyectos, estrategias y acciones del programa de Enfermedades transmitidas por Vectores.:*</a:t>
            </a:r>
            <a:r>
              <a:rPr lang="es-ES" sz="1100" dirty="0">
                <a:latin typeface="Segoe UI Light" panose="020B0502040204020203" pitchFamily="34" charset="0"/>
              </a:rPr>
              <a:t>Fortalecimiento de la gestión intersectorial en departamentos, distritos y municipios para la articulación de los planes estratégicos de las ETV. </a:t>
            </a:r>
            <a:r>
              <a:rPr lang="es-ES" sz="1100" u="sng" dirty="0">
                <a:latin typeface="Segoe UI Light" panose="020B0502040204020203" pitchFamily="34" charset="0"/>
              </a:rPr>
              <a:t>*</a:t>
            </a:r>
            <a:r>
              <a:rPr lang="es-ES" sz="1100" dirty="0">
                <a:latin typeface="Segoe UI Light" panose="020B0502040204020203" pitchFamily="34" charset="0"/>
              </a:rPr>
              <a:t>Participar activamente en la mesa de ETV de la comisión  de salud ambiental u otros espacios intersectoriales. *Incluir acciones de la estrategia de gestión integral para la promoción prevención y control para ETV y zoonosis (EGI) dentro de los espacios intersectoriales. *Desarrollar y evaluar las políticas propuestas en la comisión  de salud ambiental u otros espacios intersectoriales. *Socialización de los resultados con la comunidad y verificación de impacto en la población. </a:t>
            </a:r>
            <a:endParaRPr lang="es-ES" sz="1100" dirty="0" smtClean="0">
              <a:latin typeface="Segoe UI Light" panose="020B0502040204020203" pitchFamily="34" charset="0"/>
            </a:endParaRPr>
          </a:p>
          <a:p>
            <a:pPr marL="171450" indent="-171450" algn="just" fontAlgn="t">
              <a:buFont typeface="Arial" panose="020B0604020202020204" pitchFamily="34" charset="0"/>
              <a:buChar char="•"/>
            </a:pPr>
            <a:endParaRPr lang="es-ES" sz="1100" dirty="0">
              <a:latin typeface="Segoe UI Light" panose="020B0502040204020203" pitchFamily="34" charset="0"/>
            </a:endParaRPr>
          </a:p>
          <a:p>
            <a:pPr marL="171450" indent="-171450" algn="just" fontAlgn="t">
              <a:buFont typeface="Arial" panose="020B0604020202020204" pitchFamily="34" charset="0"/>
              <a:buChar char="•"/>
            </a:pPr>
            <a:r>
              <a:rPr lang="es-ES" sz="1100" b="1" dirty="0">
                <a:latin typeface="Segoe UI Light" panose="020B0502040204020203" pitchFamily="34" charset="0"/>
              </a:rPr>
              <a:t>Utilizar información producida por otros sectores que complementen  el análisis de la situación en salud que permitan la planeación adecuada de las acciones de promoción prevención y control de la ETV</a:t>
            </a:r>
            <a:r>
              <a:rPr lang="es-ES" sz="1100" b="1" dirty="0" smtClean="0">
                <a:latin typeface="Segoe UI Light" panose="020B0502040204020203" pitchFamily="34" charset="0"/>
              </a:rPr>
              <a:t>.</a:t>
            </a:r>
          </a:p>
          <a:p>
            <a:pPr marL="171450" indent="-171450" algn="just" fontAlgn="t">
              <a:buFont typeface="Arial" panose="020B0604020202020204" pitchFamily="34" charset="0"/>
              <a:buChar char="•"/>
            </a:pPr>
            <a:endParaRPr lang="es-ES" sz="1100" u="sng" dirty="0">
              <a:latin typeface="Segoe UI Light" panose="020B0502040204020203" pitchFamily="34" charset="0"/>
            </a:endParaRPr>
          </a:p>
          <a:p>
            <a:pPr marL="171450" indent="-171450" algn="just" fontAlgn="t">
              <a:buFont typeface="Arial" panose="020B0604020202020204" pitchFamily="34" charset="0"/>
              <a:buChar char="•"/>
            </a:pPr>
            <a:r>
              <a:rPr lang="es-ES" sz="1100" b="1" dirty="0">
                <a:latin typeface="Segoe UI Light" panose="020B0502040204020203" pitchFamily="34" charset="0"/>
              </a:rPr>
              <a:t>Fortalecer la gobernabilidad en los departamentos y municipios para la implementación de políticas planes, estrategias  y proyectos del programa de ETV de iniciativas nacional y regional: </a:t>
            </a:r>
            <a:r>
              <a:rPr lang="es-ES" sz="1100" dirty="0">
                <a:latin typeface="Segoe UI Light" panose="020B0502040204020203" pitchFamily="34" charset="0"/>
              </a:rPr>
              <a:t>*Inclusión en los planes de desarrollo territoriales *Fortalecimiento de los programas territoriales de ETV a nivel departamental, distrital y municipios categoría especial  (1,2,3). Implementar mecanismos de rendición de cuentas y participación ciudadana para el desarrollo de las políticas, planes estrategias y proyectos del programa de ETV. *Generar lineamientos intersectoriales en el nivel territorial para el desarrollo de políticas, planes estrategias y proyectos del programa de ETV</a:t>
            </a:r>
            <a:r>
              <a:rPr lang="es-ES" sz="1100" dirty="0" smtClean="0">
                <a:latin typeface="Segoe UI Light" panose="020B0502040204020203" pitchFamily="34" charset="0"/>
              </a:rPr>
              <a:t>.</a:t>
            </a:r>
            <a:endParaRPr lang="es-ES" sz="1100" dirty="0">
              <a:latin typeface="Segoe UI Light" panose="020B0502040204020203" pitchFamily="34" charset="0"/>
            </a:endParaRPr>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3" name="Rectangle 22"/>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7962392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upo 21"/>
          <p:cNvGrpSpPr/>
          <p:nvPr/>
        </p:nvGrpSpPr>
        <p:grpSpPr>
          <a:xfrm>
            <a:off x="0" y="454562"/>
            <a:ext cx="8352353" cy="5665073"/>
            <a:chOff x="1541417" y="538425"/>
            <a:chExt cx="8352353" cy="5665073"/>
          </a:xfrm>
        </p:grpSpPr>
        <p:pic>
          <p:nvPicPr>
            <p:cNvPr id="28" name="Imagen 27"/>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29" name="Grupo 28"/>
            <p:cNvGrpSpPr/>
            <p:nvPr/>
          </p:nvGrpSpPr>
          <p:grpSpPr>
            <a:xfrm>
              <a:off x="1541417" y="1324531"/>
              <a:ext cx="6943664" cy="4174247"/>
              <a:chOff x="1541417" y="1324531"/>
              <a:chExt cx="6943664" cy="4174247"/>
            </a:xfrm>
          </p:grpSpPr>
          <p:sp>
            <p:nvSpPr>
              <p:cNvPr id="32" name="CuadroTexto 31"/>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33" name="CuadroTexto 32"/>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34" name="CuadroTexto 33"/>
              <p:cNvSpPr txBox="1"/>
              <p:nvPr/>
            </p:nvSpPr>
            <p:spPr>
              <a:xfrm>
                <a:off x="2919411" y="5129446"/>
                <a:ext cx="3079939" cy="369332"/>
              </a:xfrm>
              <a:prstGeom prst="rect">
                <a:avLst/>
              </a:prstGeom>
              <a:noFill/>
            </p:spPr>
            <p:txBody>
              <a:bodyPr wrap="square" rtlCol="0">
                <a:spAutoFit/>
              </a:bodyPr>
              <a:lstStyle/>
              <a:p>
                <a:endParaRPr lang="es-CO" dirty="0"/>
              </a:p>
            </p:txBody>
          </p:sp>
          <p:sp>
            <p:nvSpPr>
              <p:cNvPr id="37" name="CuadroTexto 36"/>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38" name="Rectángulo 37"/>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39" name="CuadroTexto 38"/>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40" name="CuadroTexto 39"/>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41" name="CuadroTexto 40"/>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42" name="Conector recto 41"/>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30" name="Rectángulo 29"/>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31" name="CuadroTexto 30"/>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27" name="Llamada rectangular 26"/>
          <p:cNvSpPr/>
          <p:nvPr/>
        </p:nvSpPr>
        <p:spPr>
          <a:xfrm rot="16200000" flipV="1">
            <a:off x="6837900" y="694822"/>
            <a:ext cx="5433854" cy="5040562"/>
          </a:xfrm>
          <a:prstGeom prst="wedgeRectCallout">
            <a:avLst>
              <a:gd name="adj1" fmla="val 27971"/>
              <a:gd name="adj2" fmla="val 60172"/>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6" name="CuadroTexto 25"/>
          <p:cNvSpPr txBox="1"/>
          <p:nvPr/>
        </p:nvSpPr>
        <p:spPr>
          <a:xfrm>
            <a:off x="7074804" y="548680"/>
            <a:ext cx="4901172" cy="5486117"/>
          </a:xfrm>
          <a:prstGeom prst="rect">
            <a:avLst/>
          </a:prstGeom>
          <a:noFill/>
        </p:spPr>
        <p:txBody>
          <a:bodyPr wrap="square" rtlCol="0">
            <a:spAutoFit/>
          </a:bodyPr>
          <a:lstStyle/>
          <a:p>
            <a:pPr algn="ctr" fontAlgn="t"/>
            <a:r>
              <a:rPr lang="es-ES" sz="1000" b="1" u="sng" dirty="0">
                <a:latin typeface="Segoe UI Light" panose="020B0502040204020203" pitchFamily="34" charset="0"/>
              </a:rPr>
              <a:t>ACCIONES INTERSECTORIALES EN SALUD PUBLICA</a:t>
            </a:r>
          </a:p>
          <a:p>
            <a:pPr algn="ctr" fontAlgn="t"/>
            <a:endParaRPr lang="es-ES" sz="1000" b="1" u="sng" dirty="0">
              <a:latin typeface="Segoe UI Light" panose="020B0502040204020203" pitchFamily="34" charset="0"/>
            </a:endParaRPr>
          </a:p>
          <a:p>
            <a:pPr marL="171450" indent="-171450" algn="just" fontAlgn="t">
              <a:buFont typeface="Arial" panose="020B0604020202020204" pitchFamily="34" charset="0"/>
              <a:buChar char="•"/>
            </a:pPr>
            <a:r>
              <a:rPr lang="es-ES" sz="1000" b="1" dirty="0" smtClean="0">
                <a:latin typeface="Segoe UI Light" panose="020B0502040204020203" pitchFamily="34" charset="0"/>
              </a:rPr>
              <a:t>Fortalecer </a:t>
            </a:r>
            <a:r>
              <a:rPr lang="es-ES" sz="1000" b="1" dirty="0">
                <a:latin typeface="Segoe UI Light" panose="020B0502040204020203" pitchFamily="34" charset="0"/>
              </a:rPr>
              <a:t>y desarrollar capacidades en el talento humano , teniendo en cuenta objetivos comunes y competencias de cada sector: </a:t>
            </a:r>
            <a:r>
              <a:rPr lang="es-ES" sz="1000" dirty="0">
                <a:latin typeface="Segoe UI Light" panose="020B0502040204020203" pitchFamily="34" charset="0"/>
              </a:rPr>
              <a:t>Crear alianzas intersectoriales y  con el sector productivo, en el marco del sistema nacional de formación para el trabajo y el sistema de educación   para mejorar la cualificación del talento humano y las correspondientes competencias laborales necesarias para los profesionales, técnicos y auxiliares que desarrollan actividades de promoción prevención y control de las ETV</a:t>
            </a:r>
            <a:r>
              <a:rPr lang="es-ES" sz="1000" dirty="0" smtClean="0">
                <a:latin typeface="Segoe UI Light" panose="020B0502040204020203" pitchFamily="34" charset="0"/>
              </a:rPr>
              <a:t>.</a:t>
            </a:r>
          </a:p>
          <a:p>
            <a:pPr algn="just" fontAlgn="t"/>
            <a:endParaRPr lang="es-CO" sz="1000" dirty="0">
              <a:latin typeface="Segoe UI Light" panose="020B0502040204020203" pitchFamily="34" charset="0"/>
            </a:endParaRPr>
          </a:p>
          <a:p>
            <a:pPr marL="171450" indent="-171450" algn="just" fontAlgn="t">
              <a:buFont typeface="Arial" panose="020B0604020202020204" pitchFamily="34" charset="0"/>
              <a:buChar char="•"/>
            </a:pPr>
            <a:r>
              <a:rPr lang="es-ES" sz="1000" b="1" dirty="0">
                <a:latin typeface="Segoe UI Light" panose="020B0502040204020203" pitchFamily="34" charset="0"/>
              </a:rPr>
              <a:t>Desarrollar capacidades que permitan a los usuarios el acceso al agua, manejo sostenible ambiental de ecosistemas, saneamiento básico (peri-</a:t>
            </a:r>
            <a:r>
              <a:rPr lang="es-ES" sz="1000" b="1" dirty="0" err="1">
                <a:latin typeface="Segoe UI Light" panose="020B0502040204020203" pitchFamily="34" charset="0"/>
              </a:rPr>
              <a:t>intradomiciliario</a:t>
            </a:r>
            <a:r>
              <a:rPr lang="es-ES" sz="1000" b="1" dirty="0">
                <a:latin typeface="Segoe UI Light" panose="020B0502040204020203" pitchFamily="34" charset="0"/>
              </a:rPr>
              <a:t>) e inocuidad de alimentos para disminuir la probabilidad de criaderos y reservorios</a:t>
            </a:r>
            <a:r>
              <a:rPr lang="es-ES" sz="1000" b="1" dirty="0" smtClean="0">
                <a:latin typeface="Segoe UI Light" panose="020B0502040204020203" pitchFamily="34" charset="0"/>
              </a:rPr>
              <a:t>.</a:t>
            </a:r>
          </a:p>
          <a:p>
            <a:pPr algn="just" fontAlgn="t"/>
            <a:endParaRPr lang="es-ES" sz="1000" b="1" dirty="0">
              <a:latin typeface="Segoe UI Light" panose="020B0502040204020203" pitchFamily="34" charset="0"/>
            </a:endParaRPr>
          </a:p>
          <a:p>
            <a:pPr marL="171450" indent="-171450" algn="just" fontAlgn="t">
              <a:buFont typeface="Arial" panose="020B0604020202020204" pitchFamily="34" charset="0"/>
              <a:buChar char="•"/>
            </a:pPr>
            <a:r>
              <a:rPr lang="es-ES" sz="1000" b="1" dirty="0">
                <a:latin typeface="Segoe UI Light" panose="020B0502040204020203" pitchFamily="34" charset="0"/>
              </a:rPr>
              <a:t>Fortalecer y crear alianzas estratégicas para la gestión del conocimiento y el desarrollo de procesos de investigación relacionados con las ETV</a:t>
            </a:r>
            <a:r>
              <a:rPr lang="es-ES" sz="1000" b="1" dirty="0" smtClean="0">
                <a:latin typeface="Segoe UI Light" panose="020B0502040204020203" pitchFamily="34" charset="0"/>
              </a:rPr>
              <a:t>.</a:t>
            </a:r>
          </a:p>
          <a:p>
            <a:pPr algn="just" fontAlgn="t"/>
            <a:endParaRPr lang="es-CO" sz="1000" b="1" dirty="0">
              <a:latin typeface="Segoe UI Light" panose="020B0502040204020203" pitchFamily="34" charset="0"/>
            </a:endParaRPr>
          </a:p>
          <a:p>
            <a:pPr marL="171450" indent="-171450" algn="just" fontAlgn="t">
              <a:buFont typeface="Arial" panose="020B0604020202020204" pitchFamily="34" charset="0"/>
              <a:buChar char="•"/>
            </a:pPr>
            <a:r>
              <a:rPr lang="es-ES" sz="1000" b="1" dirty="0">
                <a:latin typeface="Segoe UI Light" panose="020B0502040204020203" pitchFamily="34" charset="0"/>
              </a:rPr>
              <a:t>Participar en Proyectos  de acceso a vivienda prioritarios brindando asesoría para la mitigación de riesgos para la transmisión de ETV así como en la gestión para el mejoramiento o construcción de vivienda rural saludable</a:t>
            </a:r>
            <a:r>
              <a:rPr lang="es-ES" sz="1000" b="1" dirty="0" smtClean="0">
                <a:latin typeface="Segoe UI Light" panose="020B0502040204020203" pitchFamily="34" charset="0"/>
              </a:rPr>
              <a:t>.</a:t>
            </a:r>
          </a:p>
          <a:p>
            <a:pPr algn="just" fontAlgn="t"/>
            <a:endParaRPr lang="es-ES" sz="1000" b="1" dirty="0">
              <a:latin typeface="Segoe UI Light" panose="020B0502040204020203" pitchFamily="34" charset="0"/>
            </a:endParaRPr>
          </a:p>
          <a:p>
            <a:pPr marL="171450" indent="-171450" algn="just" fontAlgn="t">
              <a:buFont typeface="Arial" panose="020B0604020202020204" pitchFamily="34" charset="0"/>
              <a:buChar char="•"/>
            </a:pPr>
            <a:r>
              <a:rPr lang="es-ES" sz="1000" b="1" dirty="0">
                <a:latin typeface="Segoe UI Light" panose="020B0502040204020203" pitchFamily="34" charset="0"/>
              </a:rPr>
              <a:t>Participar en la elaboración y ajustes de los planes de ordenamiento </a:t>
            </a:r>
            <a:r>
              <a:rPr lang="es-ES" sz="1000" b="1" dirty="0" smtClean="0">
                <a:latin typeface="Segoe UI Light" panose="020B0502040204020203" pitchFamily="34" charset="0"/>
              </a:rPr>
              <a:t>territorial.</a:t>
            </a:r>
          </a:p>
          <a:p>
            <a:pPr marL="171450" indent="-171450" algn="just" fontAlgn="t">
              <a:buFont typeface="Arial" panose="020B0604020202020204" pitchFamily="34" charset="0"/>
              <a:buChar char="•"/>
            </a:pPr>
            <a:endParaRPr lang="es-ES" sz="1000" b="1" dirty="0">
              <a:latin typeface="Segoe UI Light" panose="020B0502040204020203" pitchFamily="34" charset="0"/>
            </a:endParaRPr>
          </a:p>
          <a:p>
            <a:pPr marL="171450" indent="-171450" algn="just" fontAlgn="t">
              <a:buFont typeface="Arial" panose="020B0604020202020204" pitchFamily="34" charset="0"/>
              <a:buChar char="•"/>
            </a:pPr>
            <a:r>
              <a:rPr lang="es-ES" sz="1000" b="1" dirty="0">
                <a:latin typeface="Segoe UI Light" panose="020B0502040204020203" pitchFamily="34" charset="0"/>
              </a:rPr>
              <a:t>Realizar alianzas estratégicas para el mejoramiento de condiciones laborales de los empleos con riesgo de ETV</a:t>
            </a:r>
            <a:r>
              <a:rPr lang="es-ES" sz="1000" b="1" dirty="0" smtClean="0">
                <a:latin typeface="Segoe UI Light" panose="020B0502040204020203" pitchFamily="34" charset="0"/>
              </a:rPr>
              <a:t>.</a:t>
            </a:r>
          </a:p>
          <a:p>
            <a:pPr marL="171450" indent="-171450" algn="just" fontAlgn="t">
              <a:buFont typeface="Arial" panose="020B0604020202020204" pitchFamily="34" charset="0"/>
              <a:buChar char="•"/>
            </a:pPr>
            <a:endParaRPr lang="es-ES" sz="1000" b="1" dirty="0">
              <a:latin typeface="Segoe UI Light" panose="020B0502040204020203" pitchFamily="34" charset="0"/>
            </a:endParaRPr>
          </a:p>
          <a:p>
            <a:pPr marL="171450" indent="-171450" algn="just" fontAlgn="t">
              <a:buFont typeface="Arial" panose="020B0604020202020204" pitchFamily="34" charset="0"/>
              <a:buChar char="•"/>
            </a:pPr>
            <a:r>
              <a:rPr lang="es-ES" sz="1000" b="1" dirty="0">
                <a:latin typeface="Segoe UI Light" panose="020B0502040204020203" pitchFamily="34" charset="0"/>
              </a:rPr>
              <a:t>Participación activa en los análisis de los informes de estudios de impacto ambiental que puedan generar riesgo para aparición de ETV</a:t>
            </a:r>
            <a:r>
              <a:rPr lang="es-ES" sz="1000" b="1" dirty="0" smtClean="0">
                <a:latin typeface="Segoe UI Light" panose="020B0502040204020203" pitchFamily="34" charset="0"/>
              </a:rPr>
              <a:t>.</a:t>
            </a:r>
          </a:p>
          <a:p>
            <a:pPr marL="171450" indent="-171450" algn="just" fontAlgn="t">
              <a:buFont typeface="Arial" panose="020B0604020202020204" pitchFamily="34" charset="0"/>
              <a:buChar char="•"/>
            </a:pPr>
            <a:endParaRPr lang="es-ES" sz="1000" b="1" dirty="0">
              <a:latin typeface="Segoe UI Light" panose="020B0502040204020203" pitchFamily="34" charset="0"/>
            </a:endParaRPr>
          </a:p>
          <a:p>
            <a:pPr marL="171450" indent="-171450" algn="just" fontAlgn="t">
              <a:buFont typeface="Arial" panose="020B0604020202020204" pitchFamily="34" charset="0"/>
              <a:buChar char="•"/>
            </a:pPr>
            <a:r>
              <a:rPr lang="es-ES" sz="1000" b="1" dirty="0">
                <a:latin typeface="Segoe UI Light" panose="020B0502040204020203" pitchFamily="34" charset="0"/>
              </a:rPr>
              <a:t>Desarrollar acciones intersectoriales establecidas en los planes de contingencia para ETV en el marco de la sistema nacional de gestión del riesgo de desastres</a:t>
            </a:r>
            <a:r>
              <a:rPr lang="es-ES" sz="1000" b="1" dirty="0" smtClean="0">
                <a:latin typeface="Segoe UI Light" panose="020B0502040204020203" pitchFamily="34" charset="0"/>
              </a:rPr>
              <a:t>.</a:t>
            </a:r>
          </a:p>
          <a:p>
            <a:pPr marL="171450" indent="-171450" algn="just" fontAlgn="t">
              <a:buFont typeface="Arial" panose="020B0604020202020204" pitchFamily="34" charset="0"/>
              <a:buChar char="•"/>
            </a:pPr>
            <a:endParaRPr lang="es-ES" sz="1000" b="1" dirty="0">
              <a:latin typeface="Segoe UI Light" panose="020B0502040204020203" pitchFamily="34" charset="0"/>
            </a:endParaRPr>
          </a:p>
          <a:p>
            <a:pPr marL="171450" indent="-171450" algn="just" fontAlgn="t">
              <a:buFont typeface="Arial" panose="020B0604020202020204" pitchFamily="34" charset="0"/>
              <a:buChar char="•"/>
            </a:pPr>
            <a:r>
              <a:rPr lang="es-ES" sz="1000" b="1" dirty="0" smtClean="0">
                <a:latin typeface="Segoe UI Light" panose="020B0502040204020203" pitchFamily="34" charset="0"/>
              </a:rPr>
              <a:t>Participar </a:t>
            </a:r>
            <a:r>
              <a:rPr lang="es-ES" sz="1000" b="1" dirty="0">
                <a:latin typeface="Segoe UI Light" panose="020B0502040204020203" pitchFamily="34" charset="0"/>
              </a:rPr>
              <a:t>en </a:t>
            </a:r>
            <a:r>
              <a:rPr lang="es-ES" sz="1000" b="1" dirty="0" smtClean="0">
                <a:latin typeface="Segoe UI Light" panose="020B0502040204020203" pitchFamily="34" charset="0"/>
              </a:rPr>
              <a:t>alianzas </a:t>
            </a:r>
            <a:r>
              <a:rPr lang="es-ES" sz="1000" b="1" dirty="0">
                <a:latin typeface="Segoe UI Light" panose="020B0502040204020203" pitchFamily="34" charset="0"/>
              </a:rPr>
              <a:t>estrategias con el sector  turismo  con el fin de mitigar los riesgo para </a:t>
            </a:r>
            <a:r>
              <a:rPr lang="es-ES" sz="1000" b="1" dirty="0" smtClean="0">
                <a:latin typeface="Segoe UI Light" panose="020B0502040204020203" pitchFamily="34" charset="0"/>
              </a:rPr>
              <a:t>los </a:t>
            </a:r>
            <a:r>
              <a:rPr lang="es-ES" sz="1000" b="1" dirty="0">
                <a:latin typeface="Segoe UI Light" panose="020B0502040204020203" pitchFamily="34" charset="0"/>
              </a:rPr>
              <a:t>turistas que viajan a zonas endémicas</a:t>
            </a:r>
            <a:r>
              <a:rPr lang="es-ES" sz="1000" u="sng" dirty="0">
                <a:latin typeface="Segoe UI Light" panose="020B0502040204020203" pitchFamily="34" charset="0"/>
              </a:rPr>
              <a:t>.</a:t>
            </a:r>
            <a:endParaRPr lang="es-CO" sz="1000" u="sng" dirty="0">
              <a:latin typeface="Segoe UI Light" panose="020B0502040204020203" pitchFamily="34" charset="0"/>
            </a:endParaRPr>
          </a:p>
          <a:p>
            <a:endParaRPr lang="es-CO" sz="1050" dirty="0"/>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3" name="Rectangle 22"/>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40458273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upo 21"/>
          <p:cNvGrpSpPr/>
          <p:nvPr/>
        </p:nvGrpSpPr>
        <p:grpSpPr>
          <a:xfrm>
            <a:off x="-312137" y="592213"/>
            <a:ext cx="8352353" cy="5665073"/>
            <a:chOff x="1541417" y="538425"/>
            <a:chExt cx="8352353" cy="5665073"/>
          </a:xfrm>
        </p:grpSpPr>
        <p:pic>
          <p:nvPicPr>
            <p:cNvPr id="28" name="Imagen 27"/>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29" name="Grupo 28"/>
            <p:cNvGrpSpPr/>
            <p:nvPr/>
          </p:nvGrpSpPr>
          <p:grpSpPr>
            <a:xfrm>
              <a:off x="1541417" y="1324531"/>
              <a:ext cx="6943664" cy="4174247"/>
              <a:chOff x="1541417" y="1324531"/>
              <a:chExt cx="6943664" cy="4174247"/>
            </a:xfrm>
          </p:grpSpPr>
          <p:sp>
            <p:nvSpPr>
              <p:cNvPr id="32" name="CuadroTexto 31"/>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33" name="CuadroTexto 32"/>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34" name="CuadroTexto 33"/>
              <p:cNvSpPr txBox="1"/>
              <p:nvPr/>
            </p:nvSpPr>
            <p:spPr>
              <a:xfrm>
                <a:off x="2919411" y="5129446"/>
                <a:ext cx="3079939" cy="369332"/>
              </a:xfrm>
              <a:prstGeom prst="rect">
                <a:avLst/>
              </a:prstGeom>
              <a:noFill/>
            </p:spPr>
            <p:txBody>
              <a:bodyPr wrap="square" rtlCol="0">
                <a:spAutoFit/>
              </a:bodyPr>
              <a:lstStyle/>
              <a:p>
                <a:endParaRPr lang="es-CO" dirty="0"/>
              </a:p>
            </p:txBody>
          </p:sp>
          <p:sp>
            <p:nvSpPr>
              <p:cNvPr id="37" name="CuadroTexto 36"/>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38" name="Rectángulo 37"/>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39" name="CuadroTexto 38"/>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40" name="CuadroTexto 39"/>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41" name="CuadroTexto 40"/>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42" name="Conector recto 41"/>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30" name="Rectángulo 29"/>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31" name="CuadroTexto 30"/>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27" name="Llamada rectangular 26"/>
          <p:cNvSpPr/>
          <p:nvPr/>
        </p:nvSpPr>
        <p:spPr>
          <a:xfrm rot="16200000" flipV="1">
            <a:off x="6747968" y="588317"/>
            <a:ext cx="5268130" cy="5275921"/>
          </a:xfrm>
          <a:prstGeom prst="wedgeRectCallout">
            <a:avLst>
              <a:gd name="adj1" fmla="val 22990"/>
              <a:gd name="adj2" fmla="val 59201"/>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6" name="CuadroTexto 25"/>
          <p:cNvSpPr txBox="1"/>
          <p:nvPr/>
        </p:nvSpPr>
        <p:spPr>
          <a:xfrm>
            <a:off x="6843701" y="592211"/>
            <a:ext cx="5084948" cy="4862870"/>
          </a:xfrm>
          <a:prstGeom prst="rect">
            <a:avLst/>
          </a:prstGeom>
          <a:noFill/>
        </p:spPr>
        <p:txBody>
          <a:bodyPr wrap="square" rtlCol="0">
            <a:spAutoFit/>
          </a:bodyPr>
          <a:lstStyle/>
          <a:p>
            <a:pPr algn="ctr" fontAlgn="t"/>
            <a:r>
              <a:rPr lang="es-ES" sz="1200" b="1" u="sng" dirty="0">
                <a:latin typeface="Segoe UI Light" panose="020B0502040204020203" pitchFamily="34" charset="0"/>
              </a:rPr>
              <a:t>ACCIONES DESDE EL PIC</a:t>
            </a:r>
          </a:p>
          <a:p>
            <a:pPr algn="ctr" fontAlgn="t"/>
            <a:endParaRPr lang="es-ES" sz="1200" b="1" u="sng" dirty="0">
              <a:latin typeface="Segoe UI Light" panose="020B0502040204020203" pitchFamily="34" charset="0"/>
            </a:endParaRPr>
          </a:p>
          <a:p>
            <a:pPr marL="228600" indent="-228600" algn="just" fontAlgn="t">
              <a:buAutoNum type="arabicPeriod"/>
            </a:pPr>
            <a:r>
              <a:rPr lang="es-ES" sz="1200" b="1" dirty="0">
                <a:latin typeface="Segoe UI Light" panose="020B0502040204020203" pitchFamily="34" charset="0"/>
              </a:rPr>
              <a:t>Caracterización social y ambiental: </a:t>
            </a:r>
            <a:r>
              <a:rPr lang="es-ES" sz="1200" dirty="0">
                <a:latin typeface="Segoe UI Light" panose="020B0502040204020203" pitchFamily="34" charset="0"/>
              </a:rPr>
              <a:t>Caracterizar las condiciones de riesgo social y ambiental para intervenciones poblacionales.</a:t>
            </a:r>
          </a:p>
          <a:p>
            <a:pPr marL="228600" indent="-228600" algn="just" fontAlgn="t">
              <a:buAutoNum type="arabicPeriod"/>
            </a:pPr>
            <a:r>
              <a:rPr lang="es-ES" sz="1200" b="1" dirty="0">
                <a:latin typeface="Segoe UI Light" panose="020B0502040204020203" pitchFamily="34" charset="0"/>
              </a:rPr>
              <a:t>Conformación y fortalecimiento de redes sociales, comunitarias, sectoriales e intersectoriales.</a:t>
            </a:r>
          </a:p>
          <a:p>
            <a:pPr marL="228600" indent="-228600" algn="just" fontAlgn="t">
              <a:buAutoNum type="arabicPeriod"/>
            </a:pPr>
            <a:r>
              <a:rPr lang="es-ES" sz="1200" b="1" dirty="0">
                <a:latin typeface="Segoe UI Light" panose="020B0502040204020203" pitchFamily="34" charset="0"/>
              </a:rPr>
              <a:t>Canalización al programa de promoción, prevención y control de ETV:</a:t>
            </a:r>
          </a:p>
          <a:p>
            <a:pPr algn="just" fontAlgn="t"/>
            <a:endParaRPr lang="es-ES" sz="1200" u="sng" dirty="0">
              <a:latin typeface="Segoe UI Light" panose="020B0502040204020203" pitchFamily="34" charset="0"/>
            </a:endParaRPr>
          </a:p>
          <a:p>
            <a:pPr marL="171450" indent="-171450" algn="just" fontAlgn="t">
              <a:buFont typeface="Arial" panose="020B0604020202020204" pitchFamily="34" charset="0"/>
              <a:buChar char="•"/>
            </a:pPr>
            <a:r>
              <a:rPr lang="es-ES" sz="1200" b="1" dirty="0">
                <a:latin typeface="Segoe UI Light" panose="020B0502040204020203" pitchFamily="34" charset="0"/>
              </a:rPr>
              <a:t>Información para la salud relacionada con ETV:  </a:t>
            </a:r>
            <a:r>
              <a:rPr lang="es-ES" sz="1200" dirty="0">
                <a:latin typeface="Segoe UI Light" panose="020B0502040204020203" pitchFamily="34" charset="0"/>
              </a:rPr>
              <a:t>*</a:t>
            </a:r>
            <a:r>
              <a:rPr lang="es-CO" sz="1200" dirty="0">
                <a:latin typeface="Segoe UI Light" panose="020B0502040204020203" pitchFamily="34" charset="0"/>
              </a:rPr>
              <a:t>Transmitir mensajes claves a la población en riesgo donde se identifique: definición, zonas de riesgo, signos y síntomas de la enfermedad, mecanismos de transmisión, prevención, recomendaciones generales, así como la correspondiente ruta de atención integral.</a:t>
            </a:r>
          </a:p>
          <a:p>
            <a:pPr marL="171450" indent="-171450" algn="just" fontAlgn="t">
              <a:buFont typeface="Arial" panose="020B0604020202020204" pitchFamily="34" charset="0"/>
              <a:buChar char="•"/>
            </a:pPr>
            <a:r>
              <a:rPr lang="es-ES" sz="1200" b="1" dirty="0">
                <a:latin typeface="Segoe UI Light" panose="020B0502040204020203" pitchFamily="34" charset="0"/>
              </a:rPr>
              <a:t>Educación y comunicación para la salud sobre ETV:  </a:t>
            </a:r>
            <a:r>
              <a:rPr lang="es-CO" sz="1200" b="1" dirty="0">
                <a:latin typeface="Segoe UI Light" panose="020B0502040204020203" pitchFamily="34" charset="0"/>
              </a:rPr>
              <a:t> </a:t>
            </a:r>
            <a:r>
              <a:rPr lang="es-CO" sz="1200" dirty="0">
                <a:latin typeface="Segoe UI Light" panose="020B0502040204020203" pitchFamily="34" charset="0"/>
              </a:rPr>
              <a:t>Educar a las comunidades en la implementación de las acciones de prevención y control de vectores en el contexto individual, familiar y comunitario. </a:t>
            </a:r>
            <a:endParaRPr lang="es-CO" sz="1200" dirty="0" smtClean="0">
              <a:latin typeface="Segoe UI Light" panose="020B0502040204020203" pitchFamily="34" charset="0"/>
            </a:endParaRPr>
          </a:p>
          <a:p>
            <a:pPr algn="just" fontAlgn="t"/>
            <a:endParaRPr lang="es-CO" sz="1200" dirty="0">
              <a:latin typeface="Segoe UI Light" panose="020B0502040204020203" pitchFamily="34" charset="0"/>
            </a:endParaRPr>
          </a:p>
          <a:p>
            <a:pPr marL="171450" indent="-171450" algn="just" fontAlgn="t">
              <a:buFont typeface="Arial" panose="020B0604020202020204" pitchFamily="34" charset="0"/>
              <a:buChar char="•"/>
            </a:pPr>
            <a:r>
              <a:rPr lang="es-ES" sz="1200" b="1" dirty="0">
                <a:latin typeface="Segoe UI Light" panose="020B0502040204020203" pitchFamily="34" charset="0"/>
              </a:rPr>
              <a:t>Acciones para mejora de autocuidado en la población, cuidado a la familia y cuidado a la comunidad:  </a:t>
            </a:r>
            <a:r>
              <a:rPr lang="es-ES" sz="1200" dirty="0">
                <a:latin typeface="Segoe UI Light" panose="020B0502040204020203" pitchFamily="34" charset="0"/>
              </a:rPr>
              <a:t>Fomentar el uso de toldillo, repelente y otras tecnologías o técnicas que eviten el contacto con el mosquito, , vigilar la aparición de signos y síntomas de la enfermedad en el individuo, la familia y la comunidad,  Fomentar la demanda oportuna de casos y la adherencia a los esquemas de tratamiento, Fomentar las acciones de protección de la vivienda del ingreso de vectores, evitar la generación de criaderos que afecten la comunidad así como  participar en el control de los mismos</a:t>
            </a:r>
            <a:r>
              <a:rPr lang="es-ES" sz="1200" dirty="0" smtClean="0">
                <a:latin typeface="Segoe UI Light" panose="020B0502040204020203" pitchFamily="34" charset="0"/>
              </a:rPr>
              <a:t>.</a:t>
            </a:r>
            <a:endParaRPr lang="es-ES" sz="1200" dirty="0">
              <a:latin typeface="Segoe UI Light" panose="020B0502040204020203" pitchFamily="34" charset="0"/>
            </a:endParaRPr>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3" name="Rectangle 22"/>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24051666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upo 21"/>
          <p:cNvGrpSpPr/>
          <p:nvPr/>
        </p:nvGrpSpPr>
        <p:grpSpPr>
          <a:xfrm>
            <a:off x="-168696" y="592213"/>
            <a:ext cx="8352353" cy="5665073"/>
            <a:chOff x="1541417" y="538425"/>
            <a:chExt cx="8352353" cy="5665073"/>
          </a:xfrm>
        </p:grpSpPr>
        <p:pic>
          <p:nvPicPr>
            <p:cNvPr id="28" name="Imagen 27"/>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29" name="Grupo 28"/>
            <p:cNvGrpSpPr/>
            <p:nvPr/>
          </p:nvGrpSpPr>
          <p:grpSpPr>
            <a:xfrm>
              <a:off x="1541417" y="1324531"/>
              <a:ext cx="6943664" cy="4174247"/>
              <a:chOff x="1541417" y="1324531"/>
              <a:chExt cx="6943664" cy="4174247"/>
            </a:xfrm>
          </p:grpSpPr>
          <p:sp>
            <p:nvSpPr>
              <p:cNvPr id="32" name="CuadroTexto 31"/>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33" name="CuadroTexto 32"/>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34" name="CuadroTexto 33"/>
              <p:cNvSpPr txBox="1"/>
              <p:nvPr/>
            </p:nvSpPr>
            <p:spPr>
              <a:xfrm>
                <a:off x="2919411" y="5129446"/>
                <a:ext cx="3079939" cy="369332"/>
              </a:xfrm>
              <a:prstGeom prst="rect">
                <a:avLst/>
              </a:prstGeom>
              <a:noFill/>
            </p:spPr>
            <p:txBody>
              <a:bodyPr wrap="square" rtlCol="0">
                <a:spAutoFit/>
              </a:bodyPr>
              <a:lstStyle/>
              <a:p>
                <a:endParaRPr lang="es-CO" dirty="0"/>
              </a:p>
            </p:txBody>
          </p:sp>
          <p:sp>
            <p:nvSpPr>
              <p:cNvPr id="37" name="CuadroTexto 36"/>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38" name="Rectángulo 37"/>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39" name="CuadroTexto 38"/>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40" name="CuadroTexto 39"/>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41" name="CuadroTexto 40"/>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42" name="Conector recto 41"/>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30" name="Rectángulo 29"/>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31" name="CuadroTexto 30"/>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27" name="Llamada rectangular 26"/>
          <p:cNvSpPr/>
          <p:nvPr/>
        </p:nvSpPr>
        <p:spPr>
          <a:xfrm rot="16200000" flipV="1">
            <a:off x="6943640" y="532224"/>
            <a:ext cx="4960353" cy="5297694"/>
          </a:xfrm>
          <a:prstGeom prst="wedgeRectCallout">
            <a:avLst>
              <a:gd name="adj1" fmla="val 27462"/>
              <a:gd name="adj2" fmla="val 59083"/>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6" name="CuadroTexto 25"/>
          <p:cNvSpPr txBox="1"/>
          <p:nvPr/>
        </p:nvSpPr>
        <p:spPr>
          <a:xfrm>
            <a:off x="6805270" y="832294"/>
            <a:ext cx="5146121" cy="4324261"/>
          </a:xfrm>
          <a:prstGeom prst="rect">
            <a:avLst/>
          </a:prstGeom>
          <a:noFill/>
        </p:spPr>
        <p:txBody>
          <a:bodyPr wrap="square" rtlCol="0">
            <a:spAutoFit/>
          </a:bodyPr>
          <a:lstStyle/>
          <a:p>
            <a:pPr algn="ctr" fontAlgn="t"/>
            <a:r>
              <a:rPr lang="es-ES" sz="1250" b="1" u="sng" dirty="0">
                <a:latin typeface="Segoe UI Light" panose="020B0502040204020203" pitchFamily="34" charset="0"/>
              </a:rPr>
              <a:t>ACCIONES DESDE EL PIC</a:t>
            </a:r>
          </a:p>
          <a:p>
            <a:pPr algn="ctr" fontAlgn="t"/>
            <a:endParaRPr lang="es-ES" sz="1250" b="1" u="sng" dirty="0">
              <a:latin typeface="Segoe UI Light" panose="020B0502040204020203" pitchFamily="34" charset="0"/>
            </a:endParaRPr>
          </a:p>
          <a:p>
            <a:pPr marL="171450" indent="-171450" algn="just" fontAlgn="t">
              <a:buFont typeface="Arial" panose="020B0604020202020204" pitchFamily="34" charset="0"/>
              <a:buChar char="•"/>
            </a:pPr>
            <a:r>
              <a:rPr lang="es-ES" sz="1250" b="1" dirty="0" smtClean="0">
                <a:latin typeface="Segoe UI Light" panose="020B0502040204020203" pitchFamily="34" charset="0"/>
              </a:rPr>
              <a:t>Prevención </a:t>
            </a:r>
            <a:r>
              <a:rPr lang="es-ES" sz="1250" b="1" dirty="0">
                <a:latin typeface="Segoe UI Light" panose="020B0502040204020203" pitchFamily="34" charset="0"/>
              </a:rPr>
              <a:t>y control de vectores: </a:t>
            </a:r>
            <a:r>
              <a:rPr lang="es-ES" sz="1250" u="sng" dirty="0">
                <a:latin typeface="Segoe UI Light" panose="020B0502040204020203" pitchFamily="34" charset="0"/>
              </a:rPr>
              <a:t>*</a:t>
            </a:r>
            <a:r>
              <a:rPr lang="es-CO" sz="1250" dirty="0">
                <a:latin typeface="Segoe UI Light" panose="020B0502040204020203" pitchFamily="34" charset="0"/>
              </a:rPr>
              <a:t>Estrategias de prevención mediante métodos de barrera, biológicos, físicos o de saneamiento del medio. *Así mismo control químico en situaciones de contingencia y como prevención en planes intensificados de eliminación.. *Estrategias de prevención de </a:t>
            </a:r>
            <a:r>
              <a:rPr lang="es-ES" sz="1250" dirty="0">
                <a:latin typeface="Segoe UI Light" panose="020B0502040204020203" pitchFamily="34" charset="0"/>
              </a:rPr>
              <a:t>ETV</a:t>
            </a:r>
            <a:r>
              <a:rPr lang="es-CO" sz="1250" dirty="0">
                <a:latin typeface="Segoe UI Light" panose="020B0502040204020203" pitchFamily="34" charset="0"/>
              </a:rPr>
              <a:t> con enfoque comunitario * Implementación de la metodología  COMBI para identificación e intervención de conductas de riesgo. </a:t>
            </a:r>
            <a:endParaRPr lang="es-CO" sz="1250" dirty="0" smtClean="0">
              <a:latin typeface="Segoe UI Light" panose="020B0502040204020203" pitchFamily="34" charset="0"/>
            </a:endParaRPr>
          </a:p>
          <a:p>
            <a:pPr algn="just" fontAlgn="t"/>
            <a:endParaRPr lang="es-CO" sz="1250" dirty="0">
              <a:latin typeface="Segoe UI Light" panose="020B0502040204020203" pitchFamily="34" charset="0"/>
            </a:endParaRPr>
          </a:p>
          <a:p>
            <a:pPr marL="171450" indent="-171450" algn="just" fontAlgn="t">
              <a:buFont typeface="Arial" panose="020B0604020202020204" pitchFamily="34" charset="0"/>
              <a:buChar char="•"/>
            </a:pPr>
            <a:r>
              <a:rPr lang="es-ES" sz="1250" b="1" dirty="0">
                <a:latin typeface="Segoe UI Light" panose="020B0502040204020203" pitchFamily="34" charset="0"/>
              </a:rPr>
              <a:t>Intervención de la población trabajadora informal que labora en zonas endémicas para ETV: </a:t>
            </a:r>
            <a:r>
              <a:rPr lang="es-ES" sz="1250" dirty="0">
                <a:latin typeface="Segoe UI Light" panose="020B0502040204020203" pitchFamily="34" charset="0"/>
              </a:rPr>
              <a:t>*Educación a trabajadores informales sobre su exposición a vectores en zonas de riesgo. *Informar sobre los métodos de reducción de contacto con los </a:t>
            </a:r>
            <a:r>
              <a:rPr lang="es-ES" sz="1250" dirty="0" smtClean="0">
                <a:latin typeface="Segoe UI Light" panose="020B0502040204020203" pitchFamily="34" charset="0"/>
              </a:rPr>
              <a:t>vectores.</a:t>
            </a:r>
          </a:p>
          <a:p>
            <a:pPr algn="just" fontAlgn="t"/>
            <a:endParaRPr lang="es-ES" sz="1250" dirty="0">
              <a:latin typeface="Segoe UI Light" panose="020B0502040204020203" pitchFamily="34" charset="0"/>
            </a:endParaRPr>
          </a:p>
          <a:p>
            <a:pPr marL="171450" indent="-171450" algn="just" fontAlgn="t">
              <a:buFont typeface="Arial" panose="020B0604020202020204" pitchFamily="34" charset="0"/>
              <a:buChar char="•"/>
            </a:pPr>
            <a:r>
              <a:rPr lang="es-ES" sz="1250" b="1" dirty="0">
                <a:latin typeface="Segoe UI Light" panose="020B0502040204020203" pitchFamily="34" charset="0"/>
              </a:rPr>
              <a:t>Jornadas de salud que permitan la identificación de casos con ETV</a:t>
            </a:r>
            <a:r>
              <a:rPr lang="es-ES" sz="1250" u="sng" dirty="0">
                <a:latin typeface="Segoe UI Light" panose="020B0502040204020203" pitchFamily="34" charset="0"/>
              </a:rPr>
              <a:t>: </a:t>
            </a:r>
            <a:r>
              <a:rPr lang="es-ES" sz="1250" dirty="0">
                <a:latin typeface="Segoe UI Light" panose="020B0502040204020203" pitchFamily="34" charset="0"/>
              </a:rPr>
              <a:t>acciones de promoción prevención y control de las ETV que se apliquen durante las Jornadas de salud</a:t>
            </a:r>
            <a:r>
              <a:rPr lang="es-ES" sz="1250" dirty="0" smtClean="0">
                <a:latin typeface="Segoe UI Light" panose="020B0502040204020203" pitchFamily="34" charset="0"/>
              </a:rPr>
              <a:t>.</a:t>
            </a:r>
          </a:p>
          <a:p>
            <a:pPr algn="ctr" fontAlgn="t"/>
            <a:endParaRPr lang="es-ES" sz="1250" dirty="0">
              <a:latin typeface="Segoe UI Light" panose="020B0502040204020203" pitchFamily="34" charset="0"/>
            </a:endParaRPr>
          </a:p>
          <a:p>
            <a:pPr marL="171450" indent="-171450" algn="just" fontAlgn="t">
              <a:buFont typeface="Arial" panose="020B0604020202020204" pitchFamily="34" charset="0"/>
              <a:buChar char="•"/>
            </a:pPr>
            <a:r>
              <a:rPr lang="es-ES" sz="1250" b="1" dirty="0">
                <a:latin typeface="Segoe UI Light" panose="020B0502040204020203" pitchFamily="34" charset="0"/>
              </a:rPr>
              <a:t>Tamización para detección oportuna de casos de Malaria,: </a:t>
            </a:r>
            <a:r>
              <a:rPr lang="es-CO" sz="1250" dirty="0">
                <a:latin typeface="Segoe UI Light" panose="020B0502040204020203" pitchFamily="34" charset="0"/>
              </a:rPr>
              <a:t>Detección oportuna de casos considerados como prioridad para realizar tamización en el marco del control de focos de malaria</a:t>
            </a:r>
            <a:r>
              <a:rPr lang="es-CO" sz="1250" dirty="0" smtClean="0">
                <a:latin typeface="Segoe UI Light" panose="020B0502040204020203" pitchFamily="34" charset="0"/>
              </a:rPr>
              <a:t>.</a:t>
            </a:r>
            <a:endParaRPr lang="es-CO" sz="1250" dirty="0">
              <a:latin typeface="Segoe UI Light" panose="020B0502040204020203" pitchFamily="34" charset="0"/>
            </a:endParaRPr>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3" name="Rectangle 22"/>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35999674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upo 25"/>
          <p:cNvGrpSpPr/>
          <p:nvPr/>
        </p:nvGrpSpPr>
        <p:grpSpPr>
          <a:xfrm>
            <a:off x="-384145" y="592213"/>
            <a:ext cx="8352353" cy="5665073"/>
            <a:chOff x="1541417" y="538425"/>
            <a:chExt cx="8352353" cy="5665073"/>
          </a:xfrm>
        </p:grpSpPr>
        <p:pic>
          <p:nvPicPr>
            <p:cNvPr id="27" name="Imagen 26"/>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28" name="Grupo 27"/>
            <p:cNvGrpSpPr/>
            <p:nvPr/>
          </p:nvGrpSpPr>
          <p:grpSpPr>
            <a:xfrm>
              <a:off x="1541417" y="1324531"/>
              <a:ext cx="6943664" cy="4174247"/>
              <a:chOff x="1541417" y="1324531"/>
              <a:chExt cx="6943664" cy="4174247"/>
            </a:xfrm>
          </p:grpSpPr>
          <p:sp>
            <p:nvSpPr>
              <p:cNvPr id="33" name="CuadroTexto 32"/>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34" name="CuadroTexto 33"/>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37" name="CuadroTexto 36"/>
              <p:cNvSpPr txBox="1"/>
              <p:nvPr/>
            </p:nvSpPr>
            <p:spPr>
              <a:xfrm>
                <a:off x="2919411" y="5129446"/>
                <a:ext cx="3079939" cy="369332"/>
              </a:xfrm>
              <a:prstGeom prst="rect">
                <a:avLst/>
              </a:prstGeom>
              <a:noFill/>
            </p:spPr>
            <p:txBody>
              <a:bodyPr wrap="square" rtlCol="0">
                <a:spAutoFit/>
              </a:bodyPr>
              <a:lstStyle/>
              <a:p>
                <a:endParaRPr lang="es-CO" dirty="0"/>
              </a:p>
            </p:txBody>
          </p:sp>
          <p:sp>
            <p:nvSpPr>
              <p:cNvPr id="38" name="CuadroTexto 37"/>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39" name="Rectángulo 38"/>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40" name="CuadroTexto 39"/>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41" name="CuadroTexto 40"/>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42" name="CuadroTexto 41"/>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43" name="Conector recto 42"/>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29" name="Rectángulo 28"/>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30" name="CuadroTexto 29"/>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4" name="Llamada rectangular 3"/>
          <p:cNvSpPr/>
          <p:nvPr/>
        </p:nvSpPr>
        <p:spPr>
          <a:xfrm rot="5400000">
            <a:off x="6584829" y="530512"/>
            <a:ext cx="5321450" cy="5372069"/>
          </a:xfrm>
          <a:prstGeom prst="wedgeRectCallout">
            <a:avLst>
              <a:gd name="adj1" fmla="val -3845"/>
              <a:gd name="adj2" fmla="val 70864"/>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2" name="CuadroTexto 31"/>
          <p:cNvSpPr txBox="1"/>
          <p:nvPr/>
        </p:nvSpPr>
        <p:spPr>
          <a:xfrm>
            <a:off x="6247618" y="986098"/>
            <a:ext cx="5681030" cy="4616648"/>
          </a:xfrm>
          <a:prstGeom prst="rect">
            <a:avLst/>
          </a:prstGeom>
          <a:noFill/>
        </p:spPr>
        <p:txBody>
          <a:bodyPr wrap="square" rtlCol="0">
            <a:spAutoFit/>
          </a:bodyPr>
          <a:lstStyle/>
          <a:p>
            <a:pPr marL="628650" lvl="1" indent="-171450" algn="just" fontAlgn="t">
              <a:buFont typeface="Arial" panose="020B0604020202020204" pitchFamily="34" charset="0"/>
              <a:buChar char="•"/>
            </a:pPr>
            <a:r>
              <a:rPr lang="es-ES" sz="1050" b="1" dirty="0">
                <a:latin typeface="Segoe UI Light" panose="020B0502040204020203" pitchFamily="34" charset="0"/>
                <a:cs typeface="Segoe UI Light" panose="020B0502040204020203" pitchFamily="34" charset="0"/>
              </a:rPr>
              <a:t>Desarrollo de actividades para mejorar la percepción de riesgo y seguimiento de las estrategias comunitarias para la promoción, prevención y control de las ETV</a:t>
            </a:r>
            <a:r>
              <a:rPr lang="es-ES" sz="1050" dirty="0">
                <a:latin typeface="Segoe UI Light" panose="020B0502040204020203" pitchFamily="34" charset="0"/>
                <a:cs typeface="Segoe UI Light" panose="020B0502040204020203" pitchFamily="34" charset="0"/>
              </a:rPr>
              <a:t>. *Diseño e implementación de estrategias de comunicación para la promoción y prevención de las ETV.</a:t>
            </a:r>
          </a:p>
          <a:p>
            <a:pPr lvl="1" algn="just" fontAlgn="t"/>
            <a:endParaRPr lang="es-CO" sz="1050" dirty="0">
              <a:latin typeface="Segoe UI Light" panose="020B0502040204020203" pitchFamily="34" charset="0"/>
              <a:cs typeface="Segoe UI Light" panose="020B0502040204020203" pitchFamily="34" charset="0"/>
            </a:endParaRPr>
          </a:p>
          <a:p>
            <a:pPr marL="628650" lvl="1" indent="-171450" algn="just" fontAlgn="t">
              <a:buFont typeface="Arial" panose="020B0604020202020204" pitchFamily="34" charset="0"/>
              <a:buChar char="•"/>
            </a:pPr>
            <a:r>
              <a:rPr lang="es-ES" sz="1050" b="1" dirty="0">
                <a:latin typeface="Segoe UI Light" panose="020B0502040204020203" pitchFamily="34" charset="0"/>
                <a:cs typeface="Segoe UI Light" panose="020B0502040204020203" pitchFamily="34" charset="0"/>
              </a:rPr>
              <a:t>Desarrollar capacidades en la comunidad</a:t>
            </a:r>
            <a:r>
              <a:rPr lang="es-ES" sz="1050" dirty="0">
                <a:latin typeface="Segoe UI Light" panose="020B0502040204020203" pitchFamily="34" charset="0"/>
                <a:cs typeface="Segoe UI Light" panose="020B0502040204020203" pitchFamily="34" charset="0"/>
              </a:rPr>
              <a:t> para fomentar el saneamiento básico por medio de estrategias de educación sanitaria así como el   manejo adecuado de los recursos hídricos para disminuir la probabilidad de criaderos.</a:t>
            </a:r>
          </a:p>
          <a:p>
            <a:pPr lvl="1" algn="just" fontAlgn="t"/>
            <a:endParaRPr lang="es-ES" sz="1050" dirty="0">
              <a:solidFill>
                <a:schemeClr val="tx2"/>
              </a:solidFill>
              <a:latin typeface="Segoe UI Light" panose="020B0502040204020203" pitchFamily="34" charset="0"/>
              <a:cs typeface="Segoe UI Light" panose="020B0502040204020203" pitchFamily="34" charset="0"/>
            </a:endParaRPr>
          </a:p>
          <a:p>
            <a:pPr marL="628650" lvl="1" indent="-171450" algn="just" fontAlgn="t">
              <a:buFont typeface="Arial" panose="020B0604020202020204" pitchFamily="34" charset="0"/>
              <a:buChar char="•"/>
            </a:pPr>
            <a:r>
              <a:rPr lang="es-ES" sz="1050" b="1" dirty="0">
                <a:latin typeface="Segoe UI Light" panose="020B0502040204020203" pitchFamily="34" charset="0"/>
                <a:cs typeface="Segoe UI Light" panose="020B0502040204020203" pitchFamily="34" charset="0"/>
              </a:rPr>
              <a:t>Vigilancia de infección por malaria en población de alto y bajo riesgo de infección. </a:t>
            </a:r>
          </a:p>
          <a:p>
            <a:pPr marL="628650" lvl="1" indent="-171450" algn="just" fontAlgn="t">
              <a:buFont typeface="Arial" panose="020B0604020202020204" pitchFamily="34" charset="0"/>
              <a:buChar char="•"/>
            </a:pPr>
            <a:endParaRPr lang="es-ES" sz="1050" dirty="0">
              <a:latin typeface="Segoe UI Light" panose="020B0502040204020203" pitchFamily="34" charset="0"/>
              <a:cs typeface="Segoe UI Light" panose="020B0502040204020203" pitchFamily="34" charset="0"/>
            </a:endParaRPr>
          </a:p>
          <a:p>
            <a:pPr marL="628650" lvl="1" indent="-171450" algn="just" fontAlgn="t">
              <a:buFont typeface="Arial" panose="020B0604020202020204" pitchFamily="34" charset="0"/>
              <a:buChar char="•"/>
            </a:pPr>
            <a:r>
              <a:rPr lang="es-ES" sz="1050" b="1" dirty="0">
                <a:latin typeface="Segoe UI Light" panose="020B0502040204020203" pitchFamily="34" charset="0"/>
                <a:cs typeface="Segoe UI Light" panose="020B0502040204020203" pitchFamily="34" charset="0"/>
              </a:rPr>
              <a:t>Prevención y control de vectores</a:t>
            </a:r>
            <a:r>
              <a:rPr lang="es-ES" sz="1050" dirty="0">
                <a:latin typeface="Segoe UI Light" panose="020B0502040204020203" pitchFamily="34" charset="0"/>
                <a:cs typeface="Segoe UI Light" panose="020B0502040204020203" pitchFamily="34" charset="0"/>
              </a:rPr>
              <a:t>: *</a:t>
            </a:r>
            <a:r>
              <a:rPr lang="es-CO" sz="1050" dirty="0">
                <a:latin typeface="Segoe UI Light" panose="020B0502040204020203" pitchFamily="34" charset="0"/>
                <a:cs typeface="Segoe UI Light" panose="020B0502040204020203" pitchFamily="34" charset="0"/>
              </a:rPr>
              <a:t>Estrategias de prevención mediante métodos de barrera, biológicos, físicos o de saneamiento del medio, así mismo control químico en situaciones de contingencia. Estrategias de prevención de vectores con enfoque comunitario.</a:t>
            </a:r>
          </a:p>
          <a:p>
            <a:pPr lvl="1" algn="just" fontAlgn="t"/>
            <a:endParaRPr lang="es-CO" sz="1050" b="1" dirty="0">
              <a:latin typeface="Segoe UI Light" panose="020B0502040204020203" pitchFamily="34" charset="0"/>
              <a:cs typeface="Segoe UI Light" panose="020B0502040204020203" pitchFamily="34" charset="0"/>
            </a:endParaRPr>
          </a:p>
          <a:p>
            <a:pPr marL="628650" lvl="1" indent="-171450" algn="just" fontAlgn="t">
              <a:buFont typeface="Arial" panose="020B0604020202020204" pitchFamily="34" charset="0"/>
              <a:buChar char="•"/>
            </a:pPr>
            <a:r>
              <a:rPr lang="es-ES" sz="1050" b="1" dirty="0">
                <a:latin typeface="Segoe UI Light" panose="020B0502040204020203" pitchFamily="34" charset="0"/>
                <a:cs typeface="Segoe UI Light" panose="020B0502040204020203" pitchFamily="34" charset="0"/>
              </a:rPr>
              <a:t>Información para la salud relacionada con ETV: </a:t>
            </a:r>
            <a:r>
              <a:rPr lang="es-ES" sz="1050" dirty="0">
                <a:latin typeface="Segoe UI Light" panose="020B0502040204020203" pitchFamily="34" charset="0"/>
                <a:cs typeface="Segoe UI Light" panose="020B0502040204020203" pitchFamily="34" charset="0"/>
              </a:rPr>
              <a:t>*</a:t>
            </a:r>
            <a:r>
              <a:rPr lang="es-CO" sz="1050" dirty="0">
                <a:latin typeface="Segoe UI Light" panose="020B0502040204020203" pitchFamily="34" charset="0"/>
                <a:cs typeface="Segoe UI Light" panose="020B0502040204020203" pitchFamily="34" charset="0"/>
              </a:rPr>
              <a:t>Realizar actividades de información  para la población en riesgo donde se identifique: definición, zonas de riesgo, signos y síntomas de la enfermedad, mecanismos de transmisión, prevención, recomendaciones generales.</a:t>
            </a:r>
          </a:p>
          <a:p>
            <a:pPr marL="628650" lvl="1" indent="-171450" algn="just" fontAlgn="t">
              <a:buFont typeface="Arial" panose="020B0604020202020204" pitchFamily="34" charset="0"/>
              <a:buChar char="•"/>
            </a:pPr>
            <a:endParaRPr lang="es-CO" sz="1050" dirty="0">
              <a:latin typeface="Segoe UI Light" panose="020B0502040204020203" pitchFamily="34" charset="0"/>
              <a:cs typeface="Segoe UI Light" panose="020B0502040204020203" pitchFamily="34" charset="0"/>
            </a:endParaRPr>
          </a:p>
          <a:p>
            <a:pPr marL="628650" lvl="1" indent="-171450" algn="just" fontAlgn="t">
              <a:buFont typeface="Arial" panose="020B0604020202020204" pitchFamily="34" charset="0"/>
              <a:buChar char="•"/>
            </a:pPr>
            <a:r>
              <a:rPr lang="es-ES" sz="1050" b="1" dirty="0">
                <a:latin typeface="Segoe UI Light" panose="020B0502040204020203" pitchFamily="34" charset="0"/>
              </a:rPr>
              <a:t>Educación y comunicación para la salud sobre ETV:  </a:t>
            </a:r>
            <a:r>
              <a:rPr lang="es-CO" sz="1050" b="1" dirty="0">
                <a:latin typeface="Segoe UI Light" panose="020B0502040204020203" pitchFamily="34" charset="0"/>
              </a:rPr>
              <a:t> </a:t>
            </a:r>
            <a:r>
              <a:rPr lang="es-CO" sz="1050" dirty="0">
                <a:latin typeface="Segoe UI Light" panose="020B0502040204020203" pitchFamily="34" charset="0"/>
              </a:rPr>
              <a:t>Educar a las comunidades en la implementación de las acciones de prevención y control de vectores en el contexto individual, familiar y comunitario.</a:t>
            </a:r>
          </a:p>
          <a:p>
            <a:pPr marL="628650" lvl="1" indent="-171450" algn="just" fontAlgn="t">
              <a:buFont typeface="Arial" panose="020B0604020202020204" pitchFamily="34" charset="0"/>
              <a:buChar char="•"/>
            </a:pPr>
            <a:endParaRPr lang="es-CO" sz="1050" dirty="0">
              <a:latin typeface="Segoe UI Light" panose="020B0502040204020203" pitchFamily="34" charset="0"/>
              <a:cs typeface="Segoe UI Light" panose="020B0502040204020203" pitchFamily="34" charset="0"/>
            </a:endParaRPr>
          </a:p>
          <a:p>
            <a:pPr marL="628650" lvl="1" indent="-171450" algn="just" fontAlgn="t">
              <a:buFont typeface="Arial" panose="020B0604020202020204" pitchFamily="34" charset="0"/>
              <a:buChar char="•"/>
            </a:pPr>
            <a:r>
              <a:rPr lang="es-ES" sz="1050" b="1" dirty="0">
                <a:latin typeface="Segoe UI Light" panose="020B0502040204020203" pitchFamily="34" charset="0"/>
                <a:cs typeface="Segoe UI Light" panose="020B0502040204020203" pitchFamily="34" charset="0"/>
              </a:rPr>
              <a:t>Jornadas de salud que permitan la identificación de casos con ETV: </a:t>
            </a:r>
            <a:r>
              <a:rPr lang="es-ES" sz="1050" dirty="0">
                <a:latin typeface="Segoe UI Light" panose="020B0502040204020203" pitchFamily="34" charset="0"/>
                <a:cs typeface="Segoe UI Light" panose="020B0502040204020203" pitchFamily="34" charset="0"/>
              </a:rPr>
              <a:t>Acciones de promoción prevención y control de las ETV que se apliquen durante las Jornadas de salud</a:t>
            </a:r>
            <a:r>
              <a:rPr lang="es-ES" sz="1050" dirty="0" smtClean="0">
                <a:latin typeface="Segoe UI Light" panose="020B0502040204020203" pitchFamily="34" charset="0"/>
                <a:cs typeface="Segoe UI Light" panose="020B0502040204020203" pitchFamily="34" charset="0"/>
              </a:rPr>
              <a:t>.</a:t>
            </a:r>
            <a:endParaRPr lang="es-CO" sz="900" dirty="0"/>
          </a:p>
        </p:txBody>
      </p:sp>
      <p:pic>
        <p:nvPicPr>
          <p:cNvPr id="44" name="Imagen 43"/>
          <p:cNvPicPr>
            <a:picLocks noChangeAspect="1"/>
          </p:cNvPicPr>
          <p:nvPr/>
        </p:nvPicPr>
        <p:blipFill>
          <a:blip r:embed="rId3"/>
          <a:stretch>
            <a:fillRect/>
          </a:stretch>
        </p:blipFill>
        <p:spPr>
          <a:xfrm>
            <a:off x="6672064" y="630498"/>
            <a:ext cx="431800" cy="35560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3" name="Rectangle 22"/>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21516533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upo 25"/>
          <p:cNvGrpSpPr/>
          <p:nvPr/>
        </p:nvGrpSpPr>
        <p:grpSpPr>
          <a:xfrm>
            <a:off x="3503713" y="485964"/>
            <a:ext cx="8280920" cy="5580526"/>
            <a:chOff x="1541417" y="538425"/>
            <a:chExt cx="8352353" cy="5665073"/>
          </a:xfrm>
        </p:grpSpPr>
        <p:pic>
          <p:nvPicPr>
            <p:cNvPr id="27" name="Imagen 26"/>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29" name="Grupo 28"/>
            <p:cNvGrpSpPr/>
            <p:nvPr/>
          </p:nvGrpSpPr>
          <p:grpSpPr>
            <a:xfrm>
              <a:off x="1541417" y="1324531"/>
              <a:ext cx="6943664" cy="4174247"/>
              <a:chOff x="1541417" y="1324531"/>
              <a:chExt cx="6943664" cy="4174247"/>
            </a:xfrm>
          </p:grpSpPr>
          <p:sp>
            <p:nvSpPr>
              <p:cNvPr id="32" name="CuadroTexto 31"/>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33" name="CuadroTexto 32"/>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34" name="CuadroTexto 33"/>
              <p:cNvSpPr txBox="1"/>
              <p:nvPr/>
            </p:nvSpPr>
            <p:spPr>
              <a:xfrm>
                <a:off x="2919411" y="5129446"/>
                <a:ext cx="3079939" cy="369332"/>
              </a:xfrm>
              <a:prstGeom prst="rect">
                <a:avLst/>
              </a:prstGeom>
              <a:noFill/>
            </p:spPr>
            <p:txBody>
              <a:bodyPr wrap="square" rtlCol="0">
                <a:spAutoFit/>
              </a:bodyPr>
              <a:lstStyle/>
              <a:p>
                <a:endParaRPr lang="es-CO" dirty="0"/>
              </a:p>
            </p:txBody>
          </p:sp>
          <p:sp>
            <p:nvSpPr>
              <p:cNvPr id="37" name="CuadroTexto 36"/>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38" name="Rectángulo 37"/>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39" name="CuadroTexto 38"/>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40" name="CuadroTexto 39"/>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41" name="CuadroTexto 40"/>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42" name="Conector recto 41"/>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30" name="Rectángulo 29"/>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31" name="CuadroTexto 30"/>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6" name="Llamada rectangular 5"/>
          <p:cNvSpPr/>
          <p:nvPr/>
        </p:nvSpPr>
        <p:spPr>
          <a:xfrm rot="16200000">
            <a:off x="-53024" y="741404"/>
            <a:ext cx="5523937" cy="5189937"/>
          </a:xfrm>
          <a:prstGeom prst="wedgeRectCallout">
            <a:avLst>
              <a:gd name="adj1" fmla="val 7641"/>
              <a:gd name="adj2" fmla="val 6686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8" name="Imagen 27"/>
          <p:cNvPicPr>
            <a:picLocks noChangeAspect="1"/>
          </p:cNvPicPr>
          <p:nvPr/>
        </p:nvPicPr>
        <p:blipFill>
          <a:blip r:embed="rId3"/>
          <a:stretch>
            <a:fillRect/>
          </a:stretch>
        </p:blipFill>
        <p:spPr>
          <a:xfrm>
            <a:off x="121190" y="664177"/>
            <a:ext cx="406400" cy="406400"/>
          </a:xfrm>
          <a:prstGeom prst="rect">
            <a:avLst/>
          </a:prstGeom>
        </p:spPr>
      </p:pic>
      <p:sp>
        <p:nvSpPr>
          <p:cNvPr id="4" name="Rectángulo 3"/>
          <p:cNvSpPr/>
          <p:nvPr/>
        </p:nvSpPr>
        <p:spPr>
          <a:xfrm>
            <a:off x="212793" y="797215"/>
            <a:ext cx="4901885" cy="5078313"/>
          </a:xfrm>
          <a:prstGeom prst="rect">
            <a:avLst/>
          </a:prstGeom>
        </p:spPr>
        <p:txBody>
          <a:bodyPr wrap="square">
            <a:spAutoFit/>
          </a:bodyPr>
          <a:lstStyle/>
          <a:p>
            <a:pPr algn="just" fontAlgn="t"/>
            <a:endParaRPr lang="es-ES" sz="1200" b="1" u="sng" dirty="0">
              <a:solidFill>
                <a:srgbClr val="000000"/>
              </a:solidFill>
              <a:latin typeface="Segoe UI Light" panose="020B0502040204020203" pitchFamily="34" charset="0"/>
            </a:endParaRPr>
          </a:p>
          <a:p>
            <a:pPr marL="171450" indent="-171450" algn="just" fontAlgn="t">
              <a:buFont typeface="Arial" panose="020B0604020202020204" pitchFamily="34" charset="0"/>
              <a:buChar char="•"/>
            </a:pPr>
            <a:r>
              <a:rPr lang="es-ES" sz="1200" b="1" dirty="0">
                <a:solidFill>
                  <a:srgbClr val="000000"/>
                </a:solidFill>
                <a:latin typeface="Segoe UI Light" panose="020B0502040204020203" pitchFamily="34" charset="0"/>
              </a:rPr>
              <a:t>Prevención y control de vectores: </a:t>
            </a:r>
            <a:r>
              <a:rPr lang="es-ES" sz="1200" dirty="0">
                <a:solidFill>
                  <a:srgbClr val="000000"/>
                </a:solidFill>
                <a:latin typeface="Segoe UI Light" panose="020B0502040204020203" pitchFamily="34" charset="0"/>
              </a:rPr>
              <a:t>*</a:t>
            </a:r>
            <a:r>
              <a:rPr lang="es-CO" sz="1200" dirty="0">
                <a:solidFill>
                  <a:srgbClr val="000000"/>
                </a:solidFill>
                <a:latin typeface="Segoe UI Light" panose="020B0502040204020203" pitchFamily="34" charset="0"/>
              </a:rPr>
              <a:t>Estrategias de prevención mediante métodos de barrera, biológicos, físicos o de saneamiento del medio, así mismo control químico en situaciones de contingencia. Estrategias de prevención de vectores con enfoque comunitario</a:t>
            </a:r>
          </a:p>
          <a:p>
            <a:pPr marL="171450" indent="-171450" algn="just" fontAlgn="t">
              <a:buFont typeface="Arial" panose="020B0604020202020204" pitchFamily="34" charset="0"/>
              <a:buChar char="•"/>
            </a:pPr>
            <a:endParaRPr lang="es-ES" sz="1200" dirty="0">
              <a:solidFill>
                <a:srgbClr val="000000"/>
              </a:solidFill>
              <a:latin typeface="Segoe UI Light" panose="020B0502040204020203" pitchFamily="34" charset="0"/>
            </a:endParaRPr>
          </a:p>
          <a:p>
            <a:pPr marL="171450" indent="-171450" algn="just" fontAlgn="t">
              <a:buFont typeface="Arial" panose="020B0604020202020204" pitchFamily="34" charset="0"/>
              <a:buChar char="•"/>
            </a:pPr>
            <a:r>
              <a:rPr lang="es-ES" sz="1200" b="1" dirty="0">
                <a:solidFill>
                  <a:srgbClr val="000000"/>
                </a:solidFill>
                <a:latin typeface="Segoe UI Light" panose="020B0502040204020203" pitchFamily="34" charset="0"/>
              </a:rPr>
              <a:t>Información para la salud relacionada con ETV: </a:t>
            </a:r>
            <a:r>
              <a:rPr lang="es-ES" sz="1200" dirty="0">
                <a:solidFill>
                  <a:srgbClr val="000000"/>
                </a:solidFill>
                <a:latin typeface="Segoe UI Light" panose="020B0502040204020203" pitchFamily="34" charset="0"/>
              </a:rPr>
              <a:t>*</a:t>
            </a:r>
            <a:r>
              <a:rPr lang="es-CO" sz="1200" dirty="0">
                <a:solidFill>
                  <a:srgbClr val="000000"/>
                </a:solidFill>
                <a:latin typeface="Segoe UI Light" panose="020B0502040204020203" pitchFamily="34" charset="0"/>
              </a:rPr>
              <a:t>Realizar información educativa para la población en riesgo donde se identifique: definición, zonas de riesgo, signos y síntomas de la enfermedad, mecanismos de transmisión, prevención, recomendaciones generales</a:t>
            </a:r>
          </a:p>
          <a:p>
            <a:pPr marL="171450" indent="-171450" algn="just" fontAlgn="t">
              <a:buFont typeface="Arial" panose="020B0604020202020204" pitchFamily="34" charset="0"/>
              <a:buChar char="•"/>
            </a:pPr>
            <a:endParaRPr lang="es-CO" sz="1200" dirty="0">
              <a:solidFill>
                <a:srgbClr val="000000"/>
              </a:solidFill>
              <a:latin typeface="Segoe UI Light" panose="020B0502040204020203" pitchFamily="34" charset="0"/>
            </a:endParaRPr>
          </a:p>
          <a:p>
            <a:pPr marL="171450" indent="-171450" algn="just" fontAlgn="t">
              <a:buFont typeface="Arial" panose="020B0604020202020204" pitchFamily="34" charset="0"/>
              <a:buChar char="•"/>
            </a:pPr>
            <a:r>
              <a:rPr lang="es-ES" sz="1200" b="1" dirty="0">
                <a:solidFill>
                  <a:srgbClr val="000000"/>
                </a:solidFill>
                <a:latin typeface="Segoe UI Light" panose="020B0502040204020203" pitchFamily="34" charset="0"/>
              </a:rPr>
              <a:t>Educación y comunicación para la salud relacionada con ETV: </a:t>
            </a:r>
            <a:r>
              <a:rPr lang="es-CO" sz="1200" dirty="0">
                <a:solidFill>
                  <a:srgbClr val="000000"/>
                </a:solidFill>
                <a:latin typeface="Segoe UI Light" panose="020B0502040204020203" pitchFamily="34" charset="0"/>
              </a:rPr>
              <a:t>Realizar actividades dirigidas a la comunidades para adecuación de la vivienda para evitar la entrada de vectores o eliminar  la presencia de los vectores como es la generación de métodos biológicos, de barrera , físicos o de saneamiento del medio. Como es colocar mallas en las ventanas y puertas, tenencia responsable de animales domésticos o silvestres. *Proyectos de educación continuada para promoción y prevención ETV en los entornos.</a:t>
            </a:r>
          </a:p>
          <a:p>
            <a:pPr algn="just" fontAlgn="t"/>
            <a:endParaRPr lang="es-CO" sz="1200" dirty="0">
              <a:solidFill>
                <a:srgbClr val="000000"/>
              </a:solidFill>
              <a:latin typeface="Segoe UI Light" panose="020B0502040204020203" pitchFamily="34" charset="0"/>
            </a:endParaRPr>
          </a:p>
          <a:p>
            <a:pPr marL="171450" indent="-171450" algn="just" fontAlgn="t">
              <a:buFont typeface="Arial" panose="020B0604020202020204" pitchFamily="34" charset="0"/>
              <a:buChar char="•"/>
            </a:pPr>
            <a:r>
              <a:rPr lang="es-ES" sz="1200" b="1" dirty="0">
                <a:solidFill>
                  <a:srgbClr val="000000"/>
                </a:solidFill>
                <a:latin typeface="Segoe UI Light" panose="020B0502040204020203" pitchFamily="34" charset="0"/>
              </a:rPr>
              <a:t>Acciones para mejora de autocuidado en la población, cuidado a la familia y cuidado a la comunidad: </a:t>
            </a:r>
            <a:r>
              <a:rPr lang="es-ES" sz="1200" dirty="0">
                <a:solidFill>
                  <a:srgbClr val="000000"/>
                </a:solidFill>
                <a:latin typeface="Segoe UI Light" panose="020B0502040204020203" pitchFamily="34" charset="0"/>
              </a:rPr>
              <a:t> Educar en  acciones de autocuidado como: </a:t>
            </a:r>
            <a:r>
              <a:rPr lang="es-ES" sz="1200" dirty="0">
                <a:solidFill>
                  <a:srgbClr val="000000"/>
                </a:solidFill>
                <a:latin typeface="Segoe UI Light" charset="0"/>
              </a:rPr>
              <a:t>Mantener la casa limpia, mejorar la condición física de la vivienda eliminando los criaderos del vector, aislar las ventanas de la vivienda con mayas o angeos, manipulación adecuada de los alimentos, acuda al servicio de salud cuando presente signos de alarma para malaria.</a:t>
            </a:r>
            <a:endParaRPr lang="es-CO" sz="1000" dirty="0">
              <a:latin typeface="Segoe UI Light" panose="020B0502040204020203" pitchFamily="34" charset="0"/>
            </a:endParaRPr>
          </a:p>
        </p:txBody>
      </p:sp>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3" name="Rectangle 22"/>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11291019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upo 25"/>
          <p:cNvGrpSpPr/>
          <p:nvPr/>
        </p:nvGrpSpPr>
        <p:grpSpPr>
          <a:xfrm>
            <a:off x="-24105" y="592213"/>
            <a:ext cx="8352353" cy="5665073"/>
            <a:chOff x="1541417" y="538425"/>
            <a:chExt cx="8352353" cy="5665073"/>
          </a:xfrm>
        </p:grpSpPr>
        <p:pic>
          <p:nvPicPr>
            <p:cNvPr id="27" name="Imagen 26"/>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28" name="Grupo 27"/>
            <p:cNvGrpSpPr/>
            <p:nvPr/>
          </p:nvGrpSpPr>
          <p:grpSpPr>
            <a:xfrm>
              <a:off x="1541417" y="1324531"/>
              <a:ext cx="6943664" cy="4174247"/>
              <a:chOff x="1541417" y="1324531"/>
              <a:chExt cx="6943664" cy="4174247"/>
            </a:xfrm>
          </p:grpSpPr>
          <p:sp>
            <p:nvSpPr>
              <p:cNvPr id="32" name="CuadroTexto 31"/>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33" name="CuadroTexto 32"/>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34" name="CuadroTexto 33"/>
              <p:cNvSpPr txBox="1"/>
              <p:nvPr/>
            </p:nvSpPr>
            <p:spPr>
              <a:xfrm>
                <a:off x="2919411" y="5129446"/>
                <a:ext cx="3079939" cy="369332"/>
              </a:xfrm>
              <a:prstGeom prst="rect">
                <a:avLst/>
              </a:prstGeom>
              <a:noFill/>
            </p:spPr>
            <p:txBody>
              <a:bodyPr wrap="square" rtlCol="0">
                <a:spAutoFit/>
              </a:bodyPr>
              <a:lstStyle/>
              <a:p>
                <a:endParaRPr lang="es-CO" dirty="0"/>
              </a:p>
            </p:txBody>
          </p:sp>
          <p:sp>
            <p:nvSpPr>
              <p:cNvPr id="37" name="CuadroTexto 36"/>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38" name="Rectángulo 37"/>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39" name="CuadroTexto 38"/>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40" name="CuadroTexto 39"/>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41" name="CuadroTexto 40"/>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42" name="Conector recto 41"/>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29" name="Rectángulo 28"/>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31" name="CuadroTexto 30"/>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6" name="Llamada rectangular 5"/>
          <p:cNvSpPr/>
          <p:nvPr/>
        </p:nvSpPr>
        <p:spPr>
          <a:xfrm rot="5400000">
            <a:off x="6833723" y="587987"/>
            <a:ext cx="4983611" cy="5450947"/>
          </a:xfrm>
          <a:prstGeom prst="wedgeRectCallout">
            <a:avLst>
              <a:gd name="adj1" fmla="val 16873"/>
              <a:gd name="adj2" fmla="val 56416"/>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Rectángulo 3"/>
          <p:cNvSpPr/>
          <p:nvPr/>
        </p:nvSpPr>
        <p:spPr>
          <a:xfrm>
            <a:off x="6723387" y="1404058"/>
            <a:ext cx="5131443" cy="4185761"/>
          </a:xfrm>
          <a:prstGeom prst="rect">
            <a:avLst/>
          </a:prstGeom>
        </p:spPr>
        <p:txBody>
          <a:bodyPr wrap="square">
            <a:spAutoFit/>
          </a:bodyPr>
          <a:lstStyle/>
          <a:p>
            <a:pPr marL="171450" indent="-171450" algn="just" fontAlgn="t">
              <a:buFont typeface="Arial" panose="020B0604020202020204" pitchFamily="34" charset="0"/>
              <a:buChar char="•"/>
            </a:pPr>
            <a:r>
              <a:rPr lang="es-ES" sz="1400" b="1" dirty="0">
                <a:solidFill>
                  <a:srgbClr val="000000"/>
                </a:solidFill>
                <a:latin typeface="Segoe UI Light" panose="020B0502040204020203" pitchFamily="34" charset="0"/>
              </a:rPr>
              <a:t>Información para la salud con enfoque en ETV:</a:t>
            </a:r>
            <a:r>
              <a:rPr lang="es-ES" sz="1400" dirty="0">
                <a:solidFill>
                  <a:srgbClr val="000000"/>
                </a:solidFill>
                <a:latin typeface="Segoe UI Light" panose="020B0502040204020203" pitchFamily="34" charset="0"/>
              </a:rPr>
              <a:t> *</a:t>
            </a:r>
            <a:r>
              <a:rPr lang="es-CO" sz="1400" dirty="0">
                <a:solidFill>
                  <a:srgbClr val="000000"/>
                </a:solidFill>
                <a:latin typeface="Segoe UI Light" panose="020B0502040204020203" pitchFamily="34" charset="0"/>
              </a:rPr>
              <a:t>Realizar información educativa para la población en riesgo donde se identifique: definición, zonas de riesgo, signos y síntomas de la enfermedad, mecanismos de transmisión, prevención, recomendaciones </a:t>
            </a:r>
            <a:r>
              <a:rPr lang="es-CO" sz="1400" dirty="0" smtClean="0">
                <a:solidFill>
                  <a:srgbClr val="000000"/>
                </a:solidFill>
                <a:latin typeface="Segoe UI Light" panose="020B0502040204020203" pitchFamily="34" charset="0"/>
              </a:rPr>
              <a:t>generales.</a:t>
            </a:r>
          </a:p>
          <a:p>
            <a:pPr algn="just" fontAlgn="t"/>
            <a:endParaRPr lang="es-CO" sz="1400" dirty="0">
              <a:solidFill>
                <a:srgbClr val="000000"/>
              </a:solidFill>
              <a:latin typeface="Segoe UI Light" panose="020B0502040204020203" pitchFamily="34" charset="0"/>
            </a:endParaRPr>
          </a:p>
          <a:p>
            <a:pPr marL="171450" indent="-171450" algn="just" fontAlgn="t">
              <a:buFont typeface="Arial" panose="020B0604020202020204" pitchFamily="34" charset="0"/>
              <a:buChar char="•"/>
            </a:pPr>
            <a:r>
              <a:rPr lang="es-ES" sz="1400" b="1" dirty="0">
                <a:solidFill>
                  <a:srgbClr val="000000"/>
                </a:solidFill>
                <a:latin typeface="Segoe UI Light" panose="020B0502040204020203" pitchFamily="34" charset="0"/>
              </a:rPr>
              <a:t>Educación y comunicación para la salud en ETV:  </a:t>
            </a:r>
            <a:r>
              <a:rPr lang="es-ES" sz="1400" dirty="0">
                <a:solidFill>
                  <a:srgbClr val="000000"/>
                </a:solidFill>
                <a:latin typeface="Segoe UI Light" panose="020B0502040204020203" pitchFamily="34" charset="0"/>
              </a:rPr>
              <a:t>*</a:t>
            </a:r>
            <a:r>
              <a:rPr lang="es-CO" sz="1400" dirty="0">
                <a:solidFill>
                  <a:srgbClr val="000000"/>
                </a:solidFill>
                <a:latin typeface="Segoe UI Light" panose="020B0502040204020203" pitchFamily="34" charset="0"/>
              </a:rPr>
              <a:t>Realizar actividades dirigidas a la comunidades para adecuación del entorno educativo para evitar la entrada de vectores o eliminar  la presencia de los mismos como es la generación de métodos biológicos, de barrera  físicos o de saneamiento del medio, colocar mallas en las ventanas y puertas, *Proyectos de educación continuada para promoción y prevención ETV en los entornos</a:t>
            </a:r>
            <a:r>
              <a:rPr lang="es-CO" sz="1400" dirty="0" smtClean="0">
                <a:solidFill>
                  <a:srgbClr val="000000"/>
                </a:solidFill>
                <a:latin typeface="Segoe UI Light" panose="020B0502040204020203" pitchFamily="34" charset="0"/>
              </a:rPr>
              <a:t>.</a:t>
            </a:r>
          </a:p>
          <a:p>
            <a:pPr algn="just" fontAlgn="t"/>
            <a:endParaRPr lang="es-CO" sz="1400" dirty="0">
              <a:solidFill>
                <a:srgbClr val="000000"/>
              </a:solidFill>
              <a:latin typeface="Segoe UI Light" panose="020B0502040204020203" pitchFamily="34" charset="0"/>
            </a:endParaRPr>
          </a:p>
          <a:p>
            <a:pPr marL="171450" indent="-171450" algn="just" fontAlgn="t">
              <a:buFont typeface="Arial" panose="020B0604020202020204" pitchFamily="34" charset="0"/>
              <a:buChar char="•"/>
            </a:pPr>
            <a:r>
              <a:rPr lang="es-CO" sz="1400" b="1" dirty="0">
                <a:solidFill>
                  <a:srgbClr val="000000"/>
                </a:solidFill>
                <a:latin typeface="Segoe UI Light" panose="020B0502040204020203" pitchFamily="34" charset="0"/>
              </a:rPr>
              <a:t>Prevención y control de vectores en el entorno educativo</a:t>
            </a:r>
            <a:r>
              <a:rPr lang="es-CO" sz="1400" b="1" dirty="0" smtClean="0">
                <a:solidFill>
                  <a:srgbClr val="000000"/>
                </a:solidFill>
                <a:latin typeface="Segoe UI Light" panose="020B0502040204020203" pitchFamily="34" charset="0"/>
              </a:rPr>
              <a:t>.</a:t>
            </a:r>
          </a:p>
          <a:p>
            <a:pPr algn="just" fontAlgn="t"/>
            <a:endParaRPr lang="es-CO" sz="1400" b="1" dirty="0">
              <a:solidFill>
                <a:srgbClr val="000000"/>
              </a:solidFill>
              <a:latin typeface="Segoe UI Light" panose="020B0502040204020203" pitchFamily="34" charset="0"/>
            </a:endParaRPr>
          </a:p>
          <a:p>
            <a:pPr marL="171450" indent="-171450" algn="just" fontAlgn="t">
              <a:buFont typeface="Arial" panose="020B0604020202020204" pitchFamily="34" charset="0"/>
              <a:buChar char="•"/>
            </a:pPr>
            <a:r>
              <a:rPr lang="es-CO" sz="1400" b="1" dirty="0">
                <a:solidFill>
                  <a:srgbClr val="000000"/>
                </a:solidFill>
                <a:latin typeface="Segoe UI Light" panose="020B0502040204020203" pitchFamily="34" charset="0"/>
              </a:rPr>
              <a:t>Identificación oportuna de signos y síntomas para canalización a los servicios de salud.</a:t>
            </a:r>
          </a:p>
        </p:txBody>
      </p:sp>
      <p:pic>
        <p:nvPicPr>
          <p:cNvPr id="43" name="Imagen 42"/>
          <p:cNvPicPr>
            <a:picLocks noChangeAspect="1"/>
          </p:cNvPicPr>
          <p:nvPr/>
        </p:nvPicPr>
        <p:blipFill>
          <a:blip r:embed="rId3"/>
          <a:stretch>
            <a:fillRect/>
          </a:stretch>
        </p:blipFill>
        <p:spPr>
          <a:xfrm>
            <a:off x="6832870" y="878735"/>
            <a:ext cx="564262" cy="39137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3" name="Rectangle 22"/>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46429110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bc7fa6d9-f289-453f-8d65-26d024cbc172">SK56FQYSNTNA-148-10</_dlc_DocId>
    <_dlc_DocIdUrl xmlns="bc7fa6d9-f289-453f-8d65-26d024cbc172">
      <Url>http://intranet.minsalud.gov.co/_layouts/15/DocIdRedir.aspx?ID=SK56FQYSNTNA-148-10</Url>
      <Description>SK56FQYSNTNA-148-10</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o" ma:contentTypeID="0x010100C231B2FD6E1CDD4DB1381D3458B6A55F" ma:contentTypeVersion="0" ma:contentTypeDescription="Crear nuevo documento." ma:contentTypeScope="" ma:versionID="421a4c623f2b0bb5f4f1e0244e996327">
  <xsd:schema xmlns:xsd="http://www.w3.org/2001/XMLSchema" xmlns:xs="http://www.w3.org/2001/XMLSchema" xmlns:p="http://schemas.microsoft.com/office/2006/metadata/properties" xmlns:ns2="bc7fa6d9-f289-453f-8d65-26d024cbc172" targetNamespace="http://schemas.microsoft.com/office/2006/metadata/properties" ma:root="true" ma:fieldsID="e554c2d3f2b27ffb6760a44d8a8ddcc9" ns2:_="">
    <xsd:import namespace="bc7fa6d9-f289-453f-8d65-26d024cbc172"/>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7fa6d9-f289-453f-8d65-26d024cbc172" elementFormDefault="qualified">
    <xsd:import namespace="http://schemas.microsoft.com/office/2006/documentManagement/types"/>
    <xsd:import namespace="http://schemas.microsoft.com/office/infopath/2007/PartnerControls"/>
    <xsd:element name="_dlc_DocId" ma:index="8" nillable="true" ma:displayName="Valor de Id. de documento" ma:description="El valor del identificador de documento asignado a este elemento." ma:internalName="_dlc_DocId" ma:readOnly="true">
      <xsd:simpleType>
        <xsd:restriction base="dms:Text"/>
      </xsd:simpleType>
    </xsd:element>
    <xsd:element name="_dlc_DocIdUrl" ma:index="9" nillable="true" ma:displayName="Id. de documento" ma:description="Vínculo permanente a este documento."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Identificador persistente" ma:description="Mantener el identificador al agregar."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9603A39-B664-49B8-B461-8C0E87ABF000}">
  <ds:schemaRefs>
    <ds:schemaRef ds:uri="http://purl.org/dc/elements/1.1/"/>
    <ds:schemaRef ds:uri="http://schemas.microsoft.com/office/infopath/2007/PartnerControls"/>
    <ds:schemaRef ds:uri="http://schemas.microsoft.com/office/2006/metadata/properties"/>
    <ds:schemaRef ds:uri="http://purl.org/dc/terms/"/>
    <ds:schemaRef ds:uri="bc7fa6d9-f289-453f-8d65-26d024cbc172"/>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BB2E74A8-9C09-4F90-B115-66847059116A}">
  <ds:schemaRefs>
    <ds:schemaRef ds:uri="http://schemas.microsoft.com/sharepoint/v3/contenttype/forms"/>
  </ds:schemaRefs>
</ds:datastoreItem>
</file>

<file path=customXml/itemProps3.xml><?xml version="1.0" encoding="utf-8"?>
<ds:datastoreItem xmlns:ds="http://schemas.openxmlformats.org/officeDocument/2006/customXml" ds:itemID="{B737FBC1-4A39-422D-9FF3-7436CE19CF79}">
  <ds:schemaRefs>
    <ds:schemaRef ds:uri="http://schemas.microsoft.com/sharepoint/events"/>
  </ds:schemaRefs>
</ds:datastoreItem>
</file>

<file path=customXml/itemProps4.xml><?xml version="1.0" encoding="utf-8"?>
<ds:datastoreItem xmlns:ds="http://schemas.openxmlformats.org/officeDocument/2006/customXml" ds:itemID="{3CB36426-959F-455A-A0BC-CFE47BE52C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7fa6d9-f289-453f-8d65-26d024cbc17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1573</TotalTime>
  <Words>2038</Words>
  <Application>Microsoft Macintosh PowerPoint</Application>
  <PresentationFormat>Widescreen</PresentationFormat>
  <Paragraphs>216</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Calibri</vt:lpstr>
      <vt:lpstr>Calibri Light</vt:lpstr>
      <vt:lpstr>Segoe UI Light</vt:lpstr>
      <vt:lpstr>Verdana</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Carolina Acosta Gutierrez</dc:creator>
  <cp:lastModifiedBy>Catalina Maria Cruz Rodriguez</cp:lastModifiedBy>
  <cp:revision>113</cp:revision>
  <dcterms:created xsi:type="dcterms:W3CDTF">2014-10-20T16:00:02Z</dcterms:created>
  <dcterms:modified xsi:type="dcterms:W3CDTF">2016-07-06T23:17:03Z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0x010100C231B2FD6E1CDD4DB1381D3458B6A55F</vt:lpwstr>
  </property>
  <property fmtid="{D5CDD505-2E9C-101B-9397-08002B2CF9AE}" pid="3" name="_dlc_DocIdItemGuid">
    <vt:lpwstr>019c0135-f4b2-4aea-a0bc-72a854e15f27</vt:lpwstr>
  </property>
</Properties>
</file>