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sldIdLst>
    <p:sldId id="259" r:id="rId6"/>
    <p:sldId id="303" r:id="rId7"/>
    <p:sldId id="302" r:id="rId8"/>
    <p:sldId id="309" r:id="rId9"/>
    <p:sldId id="301" r:id="rId10"/>
    <p:sldId id="305" r:id="rId11"/>
    <p:sldId id="306" r:id="rId12"/>
    <p:sldId id="307" r:id="rId13"/>
    <p:sldId id="308" r:id="rId1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C1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98"/>
  </p:normalViewPr>
  <p:slideViewPr>
    <p:cSldViewPr>
      <p:cViewPr varScale="1">
        <p:scale>
          <a:sx n="85" d="100"/>
          <a:sy n="85" d="100"/>
        </p:scale>
        <p:origin x="192"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s-ES_trad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762253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621609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s-ES_trad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668120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454889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s-ES_trad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071576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184287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s-ES_trad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7" name="Date Placeholder 6"/>
          <p:cNvSpPr>
            <a:spLocks noGrp="1"/>
          </p:cNvSpPr>
          <p:nvPr>
            <p:ph type="dt" sz="half" idx="10"/>
          </p:nvPr>
        </p:nvSpPr>
        <p:spPr/>
        <p:txBody>
          <a:bodyPr/>
          <a:lstStyle/>
          <a:p>
            <a:fld id="{57A615DE-3D0F-4EE1-B1A7-DED8F4937CF5}" type="datetimeFigureOut">
              <a:rPr lang="es-CO" smtClean="0"/>
              <a:pPr/>
              <a:t>6/07/16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444210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Date Placeholder 2"/>
          <p:cNvSpPr>
            <a:spLocks noGrp="1"/>
          </p:cNvSpPr>
          <p:nvPr>
            <p:ph type="dt" sz="half" idx="10"/>
          </p:nvPr>
        </p:nvSpPr>
        <p:spPr/>
        <p:txBody>
          <a:bodyPr/>
          <a:lstStyle/>
          <a:p>
            <a:fld id="{57A615DE-3D0F-4EE1-B1A7-DED8F4937CF5}" type="datetimeFigureOut">
              <a:rPr lang="es-CO" smtClean="0"/>
              <a:pPr/>
              <a:t>6/07/16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990787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615DE-3D0F-4EE1-B1A7-DED8F4937CF5}" type="datetimeFigureOut">
              <a:rPr lang="es-CO" smtClean="0"/>
              <a:pPr/>
              <a:t>6/07/16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372426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25418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68981604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s-ES_trad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A615DE-3D0F-4EE1-B1A7-DED8F4937CF5}" type="datetimeFigureOut">
              <a:rPr lang="es-CO" smtClean="0"/>
              <a:pPr/>
              <a:t>6/07/16</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6390E-A369-47C8-82AD-D961993E8F0F}" type="slidenum">
              <a:rPr lang="es-CO" smtClean="0"/>
              <a:pPr/>
              <a:t>‹#›</a:t>
            </a:fld>
            <a:endParaRPr lang="es-CO"/>
          </a:p>
        </p:txBody>
      </p:sp>
    </p:spTree>
    <p:extLst>
      <p:ext uri="{BB962C8B-B14F-4D97-AF65-F5344CB8AC3E}">
        <p14:creationId xmlns:p14="http://schemas.microsoft.com/office/powerpoint/2010/main" val="6472164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hyperlink" Target="../Diagrama%20%20Leishmaniasis.bp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604" t="53017" r="45321" b="9968"/>
          <a:stretch/>
        </p:blipFill>
        <p:spPr bwMode="auto">
          <a:xfrm>
            <a:off x="0" y="2276872"/>
            <a:ext cx="12181414" cy="1744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CuadroTexto"/>
          <p:cNvSpPr txBox="1"/>
          <p:nvPr/>
        </p:nvSpPr>
        <p:spPr>
          <a:xfrm>
            <a:off x="1813658" y="2548783"/>
            <a:ext cx="8554097" cy="1200329"/>
          </a:xfrm>
          <a:prstGeom prst="rect">
            <a:avLst/>
          </a:prstGeom>
          <a:noFill/>
        </p:spPr>
        <p:txBody>
          <a:bodyPr wrap="square" rtlCol="0">
            <a:spAutoFit/>
          </a:bodyPr>
          <a:lstStyle/>
          <a:p>
            <a:pPr algn="ctr"/>
            <a:r>
              <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rPr>
              <a:t>RUTA DE </a:t>
            </a:r>
            <a:r>
              <a:rPr lang="es-CO"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ATENCI</a:t>
            </a:r>
            <a:r>
              <a:rPr lang="es-ES" sz="36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Ó</a:t>
            </a:r>
            <a:r>
              <a:rPr lang="es-CO"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N </a:t>
            </a:r>
            <a:r>
              <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rPr>
              <a:t>INTEGRAL DE LEISHMANIASIS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0735" y="5589240"/>
            <a:ext cx="7041930" cy="1191581"/>
          </a:xfrm>
          <a:prstGeom prst="rect">
            <a:avLst/>
          </a:prstGeom>
        </p:spPr>
      </p:pic>
    </p:spTree>
    <p:extLst>
      <p:ext uri="{BB962C8B-B14F-4D97-AF65-F5344CB8AC3E}">
        <p14:creationId xmlns:p14="http://schemas.microsoft.com/office/powerpoint/2010/main" val="1565822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p:cNvGrpSpPr/>
          <p:nvPr/>
        </p:nvGrpSpPr>
        <p:grpSpPr>
          <a:xfrm>
            <a:off x="3648303" y="476672"/>
            <a:ext cx="8352353" cy="5665073"/>
            <a:chOff x="1541417" y="538425"/>
            <a:chExt cx="8352353" cy="5665073"/>
          </a:xfrm>
        </p:grpSpPr>
        <p:pic>
          <p:nvPicPr>
            <p:cNvPr id="11" name="Imagen 10"/>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2" name="Grupo 11"/>
            <p:cNvGrpSpPr/>
            <p:nvPr/>
          </p:nvGrpSpPr>
          <p:grpSpPr>
            <a:xfrm>
              <a:off x="1541417" y="1324531"/>
              <a:ext cx="6943664" cy="4174247"/>
              <a:chOff x="1541417" y="1324531"/>
              <a:chExt cx="6943664" cy="4174247"/>
            </a:xfrm>
          </p:grpSpPr>
          <p:sp>
            <p:nvSpPr>
              <p:cNvPr id="18" name="CuadroTexto 17"/>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9" name="CuadroTexto 18"/>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20" name="CuadroTexto 19"/>
              <p:cNvSpPr txBox="1"/>
              <p:nvPr/>
            </p:nvSpPr>
            <p:spPr>
              <a:xfrm>
                <a:off x="2919411" y="5129446"/>
                <a:ext cx="3079939" cy="369332"/>
              </a:xfrm>
              <a:prstGeom prst="rect">
                <a:avLst/>
              </a:prstGeom>
              <a:noFill/>
            </p:spPr>
            <p:txBody>
              <a:bodyPr wrap="square" rtlCol="0">
                <a:spAutoFit/>
              </a:bodyPr>
              <a:lstStyle/>
              <a:p>
                <a:endParaRPr lang="es-CO" dirty="0"/>
              </a:p>
            </p:txBody>
          </p:sp>
          <p:sp>
            <p:nvSpPr>
              <p:cNvPr id="21" name="CuadroTexto 20"/>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2" name="Rectángulo 21"/>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3" name="CuadroTexto 22"/>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4" name="CuadroTexto 23"/>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5" name="CuadroTexto 24"/>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6" name="Conector recto 25"/>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6" name="Rectángulo 15"/>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7" name="CuadroTexto 16"/>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13" name="CuadroTexto 12"/>
          <p:cNvSpPr txBox="1"/>
          <p:nvPr/>
        </p:nvSpPr>
        <p:spPr>
          <a:xfrm>
            <a:off x="2919411" y="5129446"/>
            <a:ext cx="3079939" cy="369332"/>
          </a:xfrm>
          <a:prstGeom prst="rect">
            <a:avLst/>
          </a:prstGeom>
          <a:noFill/>
        </p:spPr>
        <p:txBody>
          <a:bodyPr wrap="square" rtlCol="0">
            <a:spAutoFit/>
          </a:bodyPr>
          <a:lstStyle/>
          <a:p>
            <a:endParaRPr lang="es-CO" dirty="0"/>
          </a:p>
        </p:txBody>
      </p:sp>
      <p:cxnSp>
        <p:nvCxnSpPr>
          <p:cNvPr id="34" name="Conector recto 3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sp>
        <p:nvSpPr>
          <p:cNvPr id="51" name="Llamada rectangular 50"/>
          <p:cNvSpPr/>
          <p:nvPr/>
        </p:nvSpPr>
        <p:spPr>
          <a:xfrm rot="16200000">
            <a:off x="-610979" y="1304721"/>
            <a:ext cx="5205050" cy="3744415"/>
          </a:xfrm>
          <a:prstGeom prst="wedgeRectCallout">
            <a:avLst>
              <a:gd name="adj1" fmla="val 29509"/>
              <a:gd name="adj2" fmla="val 97634"/>
            </a:avLst>
          </a:prstGeom>
          <a:solidFill>
            <a:schemeClr val="bg1"/>
          </a:solidFill>
          <a:ln>
            <a:solidFill>
              <a:srgbClr val="9F25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CuadroTexto 27"/>
          <p:cNvSpPr txBox="1"/>
          <p:nvPr/>
        </p:nvSpPr>
        <p:spPr>
          <a:xfrm>
            <a:off x="215221" y="701988"/>
            <a:ext cx="3648531" cy="5139869"/>
          </a:xfrm>
          <a:prstGeom prst="rect">
            <a:avLst/>
          </a:prstGeom>
          <a:noFill/>
        </p:spPr>
        <p:txBody>
          <a:bodyPr wrap="square" rtlCol="0">
            <a:spAutoFit/>
          </a:bodyPr>
          <a:lstStyle/>
          <a:p>
            <a:pPr algn="just"/>
            <a:r>
              <a:rPr lang="es-ES_tradnl" sz="1400" b="1" dirty="0">
                <a:latin typeface="Segoe UI Light"/>
                <a:cs typeface="Segoe UI Light"/>
              </a:rPr>
              <a:t>Procesos Misionales</a:t>
            </a:r>
          </a:p>
          <a:p>
            <a:pPr algn="just"/>
            <a:endParaRPr lang="es-ES_tradnl" sz="1400" b="1"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Gestión de la prestación de servicios individuales</a:t>
            </a:r>
          </a:p>
          <a:p>
            <a:pPr marL="285750" indent="-285750" algn="just">
              <a:buFont typeface="Arial" pitchFamily="34" charset="0"/>
              <a:buChar char="•"/>
            </a:pPr>
            <a:r>
              <a:rPr lang="es-ES_tradnl" sz="1400" dirty="0">
                <a:latin typeface="Segoe UI Light"/>
                <a:cs typeface="Segoe UI Light"/>
              </a:rPr>
              <a:t>Gestión de las intervenciones colectivas</a:t>
            </a:r>
          </a:p>
          <a:p>
            <a:pPr marL="285750" indent="-285750" algn="just">
              <a:buFont typeface="Arial" pitchFamily="34" charset="0"/>
              <a:buChar char="•"/>
            </a:pPr>
            <a:r>
              <a:rPr lang="es-ES_tradnl" sz="1400" dirty="0">
                <a:latin typeface="Segoe UI Light"/>
                <a:cs typeface="Segoe UI Light"/>
              </a:rPr>
              <a:t>Vigilancia en Salud Pública</a:t>
            </a:r>
          </a:p>
          <a:p>
            <a:pPr marL="285750" indent="-285750" algn="just">
              <a:buFont typeface="Arial" pitchFamily="34" charset="0"/>
              <a:buChar char="•"/>
            </a:pPr>
            <a:r>
              <a:rPr lang="es-ES_tradnl" sz="1400" dirty="0">
                <a:latin typeface="Segoe UI Light"/>
                <a:cs typeface="Segoe UI Light"/>
              </a:rPr>
              <a:t>Inspección, vigilancia y control sanitario</a:t>
            </a:r>
          </a:p>
          <a:p>
            <a:pPr marL="285750" indent="-285750" algn="just">
              <a:buFont typeface="Arial" pitchFamily="34" charset="0"/>
              <a:buChar char="•"/>
            </a:pPr>
            <a:r>
              <a:rPr lang="es-ES_tradnl" sz="1400" dirty="0">
                <a:latin typeface="Segoe UI Light"/>
                <a:cs typeface="Segoe UI Light"/>
              </a:rPr>
              <a:t>Gestión del aseguramiento .</a:t>
            </a:r>
          </a:p>
          <a:p>
            <a:pPr algn="just"/>
            <a:endParaRPr lang="es-ES_tradnl" sz="1400" dirty="0">
              <a:latin typeface="Segoe UI Light"/>
              <a:cs typeface="Segoe UI Light"/>
            </a:endParaRPr>
          </a:p>
          <a:p>
            <a:pPr algn="just"/>
            <a:r>
              <a:rPr lang="es-ES_tradnl" sz="1400" b="1" dirty="0">
                <a:latin typeface="Segoe UI Light"/>
                <a:cs typeface="Segoe UI Light"/>
              </a:rPr>
              <a:t>Procesos Estratégicos</a:t>
            </a:r>
          </a:p>
          <a:p>
            <a:pPr algn="just"/>
            <a:endParaRPr lang="es-ES_tradnl" sz="1400" b="1"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Planeación integral de la salud</a:t>
            </a:r>
          </a:p>
          <a:p>
            <a:pPr marL="285750" indent="-285750" algn="just">
              <a:buFont typeface="Arial" pitchFamily="34" charset="0"/>
              <a:buChar char="•"/>
            </a:pPr>
            <a:r>
              <a:rPr lang="es-ES_tradnl" sz="1400" dirty="0">
                <a:latin typeface="Segoe UI Light"/>
                <a:cs typeface="Segoe UI Light"/>
              </a:rPr>
              <a:t>Coordinación Intersectorial </a:t>
            </a:r>
          </a:p>
          <a:p>
            <a:pPr marL="285750" indent="-285750" algn="just">
              <a:buFont typeface="Arial" pitchFamily="34" charset="0"/>
              <a:buChar char="•"/>
            </a:pPr>
            <a:r>
              <a:rPr lang="es-ES_tradnl" sz="1400" dirty="0">
                <a:latin typeface="Segoe UI Light"/>
                <a:cs typeface="Segoe UI Light"/>
              </a:rPr>
              <a:t>Desarrollo  de capacidades</a:t>
            </a:r>
          </a:p>
          <a:p>
            <a:pPr marL="285750" indent="-285750" algn="just">
              <a:buFont typeface="Arial" pitchFamily="34" charset="0"/>
              <a:buChar char="•"/>
            </a:pPr>
            <a:r>
              <a:rPr lang="es-ES_tradnl" sz="1400" dirty="0">
                <a:latin typeface="Segoe UI Light"/>
                <a:cs typeface="Segoe UI Light"/>
              </a:rPr>
              <a:t>Participación social </a:t>
            </a:r>
          </a:p>
          <a:p>
            <a:pPr marL="285750" indent="-285750" algn="just">
              <a:buFont typeface="Arial" pitchFamily="34" charset="0"/>
              <a:buChar char="•"/>
            </a:pPr>
            <a:r>
              <a:rPr lang="es-ES_tradnl" sz="1400" dirty="0">
                <a:latin typeface="Segoe UI Light"/>
                <a:cs typeface="Segoe UI Light"/>
              </a:rPr>
              <a:t>Gestión del conocimiento </a:t>
            </a:r>
          </a:p>
          <a:p>
            <a:pPr marL="285750" indent="-285750" algn="just">
              <a:buFont typeface="Arial" pitchFamily="34" charset="0"/>
              <a:buChar char="•"/>
            </a:pPr>
            <a:endParaRPr lang="es-ES_tradnl" sz="1400" dirty="0">
              <a:latin typeface="Segoe UI Light"/>
              <a:cs typeface="Segoe UI Light"/>
            </a:endParaRPr>
          </a:p>
          <a:p>
            <a:pPr algn="just"/>
            <a:r>
              <a:rPr lang="es-ES_tradnl" sz="1400" b="1" dirty="0">
                <a:latin typeface="Segoe UI Light"/>
                <a:cs typeface="Segoe UI Light"/>
              </a:rPr>
              <a:t>Procesos  de apoyo</a:t>
            </a:r>
          </a:p>
          <a:p>
            <a:pPr algn="just"/>
            <a:endParaRPr lang="es-ES_tradnl" sz="1400" dirty="0">
              <a:latin typeface="Segoe UI Light"/>
              <a:cs typeface="Segoe UI Light"/>
            </a:endParaRPr>
          </a:p>
          <a:p>
            <a:pPr marL="285750" indent="-285750" algn="just">
              <a:buFont typeface="Arial" pitchFamily="34" charset="0"/>
              <a:buChar char="•"/>
            </a:pPr>
            <a:r>
              <a:rPr lang="es-ES_tradnl" sz="1400" dirty="0">
                <a:latin typeface="Segoe UI Light"/>
                <a:cs typeface="Segoe UI Light"/>
              </a:rPr>
              <a:t>Gestión administrativa y financiera</a:t>
            </a:r>
          </a:p>
          <a:p>
            <a:pPr marL="285750" indent="-285750" algn="just">
              <a:buFont typeface="Arial" pitchFamily="34" charset="0"/>
              <a:buChar char="•"/>
            </a:pPr>
            <a:r>
              <a:rPr lang="es-ES_tradnl" sz="1400" dirty="0">
                <a:latin typeface="Segoe UI Light"/>
                <a:cs typeface="Segoe UI Light"/>
              </a:rPr>
              <a:t>Gestión del talento humano</a:t>
            </a:r>
          </a:p>
          <a:p>
            <a:pPr marL="285750" indent="-285750" algn="just">
              <a:buFont typeface="Arial" pitchFamily="34" charset="0"/>
              <a:buChar char="•"/>
            </a:pPr>
            <a:r>
              <a:rPr lang="es-ES_tradnl" sz="1400" dirty="0">
                <a:latin typeface="Segoe UI Light"/>
                <a:cs typeface="Segoe UI Light"/>
              </a:rPr>
              <a:t>Gestión de insumos en salud pública  </a:t>
            </a:r>
          </a:p>
          <a:p>
            <a:endParaRPr lang="es-CO" sz="2000" dirty="0"/>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9" name="Rectangle 28"/>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846949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p:cNvGrpSpPr/>
          <p:nvPr/>
        </p:nvGrpSpPr>
        <p:grpSpPr>
          <a:xfrm>
            <a:off x="-456728" y="592213"/>
            <a:ext cx="8352353" cy="5665073"/>
            <a:chOff x="1541417" y="538425"/>
            <a:chExt cx="8352353" cy="5665073"/>
          </a:xfrm>
        </p:grpSpPr>
        <p:pic>
          <p:nvPicPr>
            <p:cNvPr id="12" name="Imagen 11"/>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3" name="Grupo 12"/>
            <p:cNvGrpSpPr/>
            <p:nvPr/>
          </p:nvGrpSpPr>
          <p:grpSpPr>
            <a:xfrm>
              <a:off x="1541417" y="1324531"/>
              <a:ext cx="6943664" cy="4174247"/>
              <a:chOff x="1541417" y="1324531"/>
              <a:chExt cx="6943664" cy="4174247"/>
            </a:xfrm>
          </p:grpSpPr>
          <p:sp>
            <p:nvSpPr>
              <p:cNvPr id="18" name="CuadroTexto 17"/>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9" name="CuadroTexto 18"/>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20" name="CuadroTexto 19"/>
              <p:cNvSpPr txBox="1"/>
              <p:nvPr/>
            </p:nvSpPr>
            <p:spPr>
              <a:xfrm>
                <a:off x="2919411" y="5129446"/>
                <a:ext cx="3079939" cy="369332"/>
              </a:xfrm>
              <a:prstGeom prst="rect">
                <a:avLst/>
              </a:prstGeom>
              <a:noFill/>
            </p:spPr>
            <p:txBody>
              <a:bodyPr wrap="square" rtlCol="0">
                <a:spAutoFit/>
              </a:bodyPr>
              <a:lstStyle/>
              <a:p>
                <a:endParaRPr lang="es-CO" dirty="0"/>
              </a:p>
            </p:txBody>
          </p:sp>
          <p:sp>
            <p:nvSpPr>
              <p:cNvPr id="21" name="CuadroTexto 20"/>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3" name="Rectángulo 22"/>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4" name="CuadroTexto 23"/>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5" name="CuadroTexto 24"/>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8" name="CuadroTexto 27"/>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9" name="Conector recto 28"/>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6" name="Rectángulo 15"/>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7" name="CuadroTexto 16"/>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220589" y="1008267"/>
            <a:ext cx="5383671" cy="4320481"/>
          </a:xfrm>
          <a:prstGeom prst="wedgeRectCallout">
            <a:avLst>
              <a:gd name="adj1" fmla="val 16601"/>
              <a:gd name="adj2" fmla="val 90001"/>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7715475" y="476671"/>
            <a:ext cx="4291349" cy="5286062"/>
          </a:xfrm>
          <a:prstGeom prst="rect">
            <a:avLst/>
          </a:prstGeom>
          <a:noFill/>
        </p:spPr>
        <p:txBody>
          <a:bodyPr wrap="square" rtlCol="0">
            <a:spAutoFit/>
          </a:bodyPr>
          <a:lstStyle/>
          <a:p>
            <a:pPr algn="ctr" fontAlgn="t"/>
            <a:r>
              <a:rPr lang="es-ES" sz="750" b="1" u="sng" dirty="0">
                <a:latin typeface="Segoe UI Light" panose="020B0502040204020203" pitchFamily="34" charset="0"/>
              </a:rPr>
              <a:t>ACCIONES INTERSECTORIALES EN SALUD PUBLICA</a:t>
            </a:r>
          </a:p>
          <a:p>
            <a:pPr algn="ctr" fontAlgn="t"/>
            <a:endParaRPr lang="es-ES" sz="750" b="1" u="sng" dirty="0">
              <a:latin typeface="Segoe UI Light" panose="020B0502040204020203" pitchFamily="34" charset="0"/>
            </a:endParaRPr>
          </a:p>
          <a:p>
            <a:pPr marL="171450" indent="-171450" algn="just" fontAlgn="t">
              <a:buFont typeface="Arial" panose="020B0604020202020204" pitchFamily="34" charset="0"/>
              <a:buChar char="•"/>
            </a:pPr>
            <a:r>
              <a:rPr lang="es-ES" sz="750" u="sng" dirty="0">
                <a:latin typeface="Segoe UI Light" panose="020B0502040204020203" pitchFamily="34" charset="0"/>
              </a:rPr>
              <a:t>Articular de manera intersectorial para el diseño, implementación, monitoreo y evaluación conjunta de las políticas públicas, planes, proyectos, estrategias y acciones del programa de Enfermedades transmitidas por Vectores.:</a:t>
            </a:r>
            <a:r>
              <a:rPr lang="es-ES" sz="750" dirty="0">
                <a:latin typeface="Segoe UI Light" panose="020B0502040204020203" pitchFamily="34" charset="0"/>
              </a:rPr>
              <a:t>*Fortalecimiento de la gestión intersectorial en departamentos, distritos y municipios para la articulación de los planes estratégicos de las ETV. </a:t>
            </a:r>
            <a:r>
              <a:rPr lang="es-ES" sz="750" u="sng" dirty="0">
                <a:latin typeface="Segoe UI Light" panose="020B0502040204020203" pitchFamily="34" charset="0"/>
              </a:rPr>
              <a:t>*</a:t>
            </a:r>
            <a:r>
              <a:rPr lang="es-ES" sz="750" dirty="0">
                <a:latin typeface="Segoe UI Light" panose="020B0502040204020203" pitchFamily="34" charset="0"/>
              </a:rPr>
              <a:t>Participar activamente en la mesa de ETV de la comisión  de salud ambiental u otros espacios intersectoriales. *Incluir acciones de la estrategia de gestión integral para la promoción prevención y control para ETV y zoonosis (EGI) dentro de los espacios intersectoriales. *Desarrollar y evaluar las políticas propuestas en la comisión  de salud ambiental u otros espacios intersectoriales. *Socialización de los resultados con la comunidad y verificación de impacto en la población. </a:t>
            </a:r>
          </a:p>
          <a:p>
            <a:pPr marL="171450" indent="-171450" algn="just" fontAlgn="t">
              <a:buFont typeface="Arial" panose="020B0604020202020204" pitchFamily="34" charset="0"/>
              <a:buChar char="•"/>
            </a:pPr>
            <a:r>
              <a:rPr lang="es-ES" sz="750" u="sng" dirty="0">
                <a:latin typeface="Segoe UI Light" panose="020B0502040204020203" pitchFamily="34" charset="0"/>
              </a:rPr>
              <a:t>Utilizar información producida por otros sectores que complementen  el análisis de la situación en salud que permitan la planeación adecuada de las acciones de promoción prevención y control de la ETV.</a:t>
            </a:r>
          </a:p>
          <a:p>
            <a:pPr marL="171450" indent="-171450" algn="just" fontAlgn="t">
              <a:buFont typeface="Arial" panose="020B0604020202020204" pitchFamily="34" charset="0"/>
              <a:buChar char="•"/>
            </a:pPr>
            <a:r>
              <a:rPr lang="es-ES" sz="750" u="sng" dirty="0">
                <a:latin typeface="Segoe UI Light" panose="020B0502040204020203" pitchFamily="34" charset="0"/>
              </a:rPr>
              <a:t>Fortalecer la gobernabilidad en los departamentos y municipios para la implementación de políticas planes, estrategias  y proyectos del programa de ETV de iniciativas nacional y regional: </a:t>
            </a:r>
            <a:r>
              <a:rPr lang="es-ES" sz="750" dirty="0">
                <a:latin typeface="Segoe UI Light" panose="020B0502040204020203" pitchFamily="34" charset="0"/>
              </a:rPr>
              <a:t>*Inclusión en los planes de desarrollo territoriales *Fortalecimiento de los programas territoriales de ETV a nivel departamental, distrital y municipios categoría especial  (1,2,3). Implementar mecanismos de rendición de cuentas y participación ciudadana para el desarrollo de las políticas, planes estrategias y proyectos del programa de ETV. *Generar lineamientos intersectoriales en el nivel territorial para el desarrollo de políticas, planes estrategias y proyectos del programa de ETV.</a:t>
            </a:r>
          </a:p>
          <a:p>
            <a:pPr marL="171450" indent="-171450" algn="just" fontAlgn="t">
              <a:buFont typeface="Arial" panose="020B0604020202020204" pitchFamily="34" charset="0"/>
              <a:buChar char="•"/>
            </a:pPr>
            <a:r>
              <a:rPr lang="es-ES" sz="750" u="sng" dirty="0">
                <a:latin typeface="Segoe UI Light" panose="020B0502040204020203" pitchFamily="34" charset="0"/>
              </a:rPr>
              <a:t>Fortalecer y desarrollar capacidades en el talento humano , teniendo en cuenta objetivos comunes y competencias de cada sector: </a:t>
            </a:r>
            <a:r>
              <a:rPr lang="es-ES" sz="750" dirty="0">
                <a:latin typeface="Segoe UI Light" panose="020B0502040204020203" pitchFamily="34" charset="0"/>
              </a:rPr>
              <a:t>Crear alianzas intersectoriales y  con el sector productivo, en el marco del sistema nacional de formación para el trabajo y el sistema de educación   para mejorar la cualificación del talento humano y las correspondientes competencias laborales necesarias para los profesionales, técnicos y auxiliares que desarrollan actividades de promoción prevención y control de las ETV.</a:t>
            </a:r>
            <a:endParaRPr lang="es-CO" sz="750" dirty="0">
              <a:latin typeface="Segoe UI Light" panose="020B0502040204020203" pitchFamily="34" charset="0"/>
            </a:endParaRPr>
          </a:p>
          <a:p>
            <a:pPr marL="171450" indent="-171450" algn="just" fontAlgn="t">
              <a:buFont typeface="Arial" panose="020B0604020202020204" pitchFamily="34" charset="0"/>
              <a:buChar char="•"/>
            </a:pPr>
            <a:r>
              <a:rPr lang="es-ES" sz="750" u="sng" dirty="0">
                <a:latin typeface="Segoe UI Light" panose="020B0502040204020203" pitchFamily="34" charset="0"/>
              </a:rPr>
              <a:t>Desarrollar capacidades que permitan a los usuarios el acceso al agua, manejo sostenible ambiental de ecosistemas, saneamiento básico (peri-</a:t>
            </a:r>
            <a:r>
              <a:rPr lang="es-ES" sz="750" u="sng" dirty="0" err="1">
                <a:latin typeface="Segoe UI Light" panose="020B0502040204020203" pitchFamily="34" charset="0"/>
              </a:rPr>
              <a:t>intradomiciliario</a:t>
            </a:r>
            <a:r>
              <a:rPr lang="es-ES" sz="750" u="sng" dirty="0">
                <a:latin typeface="Segoe UI Light" panose="020B0502040204020203" pitchFamily="34" charset="0"/>
              </a:rPr>
              <a:t>) e inocuidad de alimentos para disminuir la probabilidad de criaderos y reservorios.</a:t>
            </a:r>
          </a:p>
          <a:p>
            <a:pPr marL="171450" indent="-171450" algn="just" fontAlgn="t">
              <a:buFont typeface="Arial" panose="020B0604020202020204" pitchFamily="34" charset="0"/>
              <a:buChar char="•"/>
            </a:pPr>
            <a:r>
              <a:rPr lang="es-ES" sz="750" u="sng" dirty="0">
                <a:latin typeface="Segoe UI Light" panose="020B0502040204020203" pitchFamily="34" charset="0"/>
              </a:rPr>
              <a:t>Fortalecer y crear alianzas estratégicas para la gestión del conocimiento y el desarrollo de procesos de investigación relacionados con las ETV.</a:t>
            </a:r>
            <a:endParaRPr lang="es-CO" sz="750" u="sng" dirty="0">
              <a:latin typeface="Segoe UI Light" panose="020B0502040204020203" pitchFamily="34" charset="0"/>
            </a:endParaRPr>
          </a:p>
          <a:p>
            <a:pPr marL="171450" indent="-171450" algn="just" fontAlgn="t">
              <a:buFont typeface="Arial" panose="020B0604020202020204" pitchFamily="34" charset="0"/>
              <a:buChar char="•"/>
            </a:pPr>
            <a:r>
              <a:rPr lang="es-ES" sz="750" u="sng" dirty="0">
                <a:latin typeface="Segoe UI Light" panose="020B0502040204020203" pitchFamily="34" charset="0"/>
              </a:rPr>
              <a:t>Participar en Proyectos  de acceso a vivienda prioritarios brindando asesoría para la mitigación de riesgos para la transmisión de ETV así como en la gestión para el mejoramiento o construcción de vivienda rural saludable.</a:t>
            </a:r>
          </a:p>
          <a:p>
            <a:pPr marL="171450" indent="-171450" algn="just" fontAlgn="t">
              <a:buFont typeface="Arial" panose="020B0604020202020204" pitchFamily="34" charset="0"/>
              <a:buChar char="•"/>
            </a:pPr>
            <a:r>
              <a:rPr lang="es-ES" sz="750" u="sng" dirty="0">
                <a:latin typeface="Segoe UI Light" panose="020B0502040204020203" pitchFamily="34" charset="0"/>
              </a:rPr>
              <a:t>Participar en la elaboración y ajustes de los planes de ordenamiento territorial</a:t>
            </a:r>
          </a:p>
          <a:p>
            <a:pPr marL="171450" indent="-171450" algn="just" fontAlgn="t">
              <a:buFont typeface="Arial" panose="020B0604020202020204" pitchFamily="34" charset="0"/>
              <a:buChar char="•"/>
            </a:pPr>
            <a:r>
              <a:rPr lang="es-ES" sz="750" u="sng" dirty="0">
                <a:latin typeface="Segoe UI Light" panose="020B0502040204020203" pitchFamily="34" charset="0"/>
              </a:rPr>
              <a:t>Realizar alianzas estratégicas para el mejoramiento de condiciones laborales de los empleos con riesgo de ETV.</a:t>
            </a:r>
          </a:p>
          <a:p>
            <a:pPr marL="171450" indent="-171450" algn="just" fontAlgn="t">
              <a:buFont typeface="Arial" panose="020B0604020202020204" pitchFamily="34" charset="0"/>
              <a:buChar char="•"/>
            </a:pPr>
            <a:r>
              <a:rPr lang="es-ES" sz="750" u="sng" dirty="0">
                <a:latin typeface="Segoe UI Light" panose="020B0502040204020203" pitchFamily="34" charset="0"/>
              </a:rPr>
              <a:t>Participación activa en los análisis de los informes de estudios de impacto ambiental que puedan generar riesgo para aparición de ETV</a:t>
            </a:r>
          </a:p>
          <a:p>
            <a:pPr marL="171450" indent="-171450" algn="just" fontAlgn="t">
              <a:buFont typeface="Arial" panose="020B0604020202020204" pitchFamily="34" charset="0"/>
              <a:buChar char="•"/>
            </a:pPr>
            <a:r>
              <a:rPr lang="es-ES" sz="750" u="sng" dirty="0">
                <a:latin typeface="Segoe UI Light" panose="020B0502040204020203" pitchFamily="34" charset="0"/>
              </a:rPr>
              <a:t>Desarrollar acciones intersectoriales establecidas en los planes de contingencia para ETV en el marco de la sistema nacional de gestión del riesgo de desastres.</a:t>
            </a:r>
          </a:p>
          <a:p>
            <a:pPr marL="171450" indent="-171450" algn="just" fontAlgn="t">
              <a:buFont typeface="Arial" panose="020B0604020202020204" pitchFamily="34" charset="0"/>
              <a:buChar char="•"/>
            </a:pPr>
            <a:r>
              <a:rPr lang="es-ES" sz="750" u="sng" dirty="0" smtClean="0">
                <a:latin typeface="Segoe UI Light" panose="020B0502040204020203" pitchFamily="34" charset="0"/>
              </a:rPr>
              <a:t>Participar </a:t>
            </a:r>
            <a:r>
              <a:rPr lang="es-ES" sz="750" u="sng" dirty="0">
                <a:latin typeface="Segoe UI Light" panose="020B0502040204020203" pitchFamily="34" charset="0"/>
              </a:rPr>
              <a:t>en </a:t>
            </a:r>
            <a:r>
              <a:rPr lang="es-ES" sz="750" u="sng" dirty="0" smtClean="0">
                <a:latin typeface="Segoe UI Light" panose="020B0502040204020203" pitchFamily="34" charset="0"/>
              </a:rPr>
              <a:t>alianzas </a:t>
            </a:r>
            <a:r>
              <a:rPr lang="es-ES" sz="750" u="sng" dirty="0">
                <a:latin typeface="Segoe UI Light" panose="020B0502040204020203" pitchFamily="34" charset="0"/>
              </a:rPr>
              <a:t>estrategias con el sector  turismo  con el fin de mitigar los riesgo </a:t>
            </a:r>
            <a:r>
              <a:rPr lang="es-ES" sz="750" u="sng">
                <a:latin typeface="Segoe UI Light" panose="020B0502040204020203" pitchFamily="34" charset="0"/>
              </a:rPr>
              <a:t>para </a:t>
            </a:r>
            <a:r>
              <a:rPr lang="es-ES" sz="750" u="sng" smtClean="0">
                <a:latin typeface="Segoe UI Light" panose="020B0502040204020203" pitchFamily="34" charset="0"/>
              </a:rPr>
              <a:t>los </a:t>
            </a:r>
            <a:r>
              <a:rPr lang="es-ES" sz="750" u="sng" dirty="0">
                <a:latin typeface="Segoe UI Light" panose="020B0502040204020203" pitchFamily="34" charset="0"/>
              </a:rPr>
              <a:t>turistas que viajan a zonas endémicas.</a:t>
            </a:r>
            <a:endParaRPr lang="es-CO" sz="750" u="sng" dirty="0">
              <a:latin typeface="Segoe UI Light" panose="020B0502040204020203" pitchFamily="34" charset="0"/>
            </a:endParaRPr>
          </a:p>
          <a:p>
            <a:endParaRPr lang="es-CO" sz="750"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30" name="Rectangle 29"/>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1"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96239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p:cNvGrpSpPr/>
          <p:nvPr/>
        </p:nvGrpSpPr>
        <p:grpSpPr>
          <a:xfrm>
            <a:off x="-312137" y="592213"/>
            <a:ext cx="8352353" cy="5665073"/>
            <a:chOff x="1541417" y="538425"/>
            <a:chExt cx="8352353" cy="5665073"/>
          </a:xfrm>
        </p:grpSpPr>
        <p:pic>
          <p:nvPicPr>
            <p:cNvPr id="9" name="Imagen 8"/>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0" name="Grupo 9"/>
            <p:cNvGrpSpPr/>
            <p:nvPr/>
          </p:nvGrpSpPr>
          <p:grpSpPr>
            <a:xfrm>
              <a:off x="1541417" y="1324531"/>
              <a:ext cx="6943664" cy="4174247"/>
              <a:chOff x="1541417" y="1324531"/>
              <a:chExt cx="6943664" cy="4174247"/>
            </a:xfrm>
          </p:grpSpPr>
          <p:sp>
            <p:nvSpPr>
              <p:cNvPr id="13" name="CuadroTexto 1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6" name="CuadroTexto 15"/>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7" name="CuadroTexto 16"/>
              <p:cNvSpPr txBox="1"/>
              <p:nvPr/>
            </p:nvSpPr>
            <p:spPr>
              <a:xfrm>
                <a:off x="2919411" y="5129446"/>
                <a:ext cx="3079939" cy="369332"/>
              </a:xfrm>
              <a:prstGeom prst="rect">
                <a:avLst/>
              </a:prstGeom>
              <a:noFill/>
            </p:spPr>
            <p:txBody>
              <a:bodyPr wrap="square" rtlCol="0">
                <a:spAutoFit/>
              </a:bodyPr>
              <a:lstStyle/>
              <a:p>
                <a:endParaRPr lang="es-CO" dirty="0"/>
              </a:p>
            </p:txBody>
          </p:sp>
          <p:sp>
            <p:nvSpPr>
              <p:cNvPr id="18" name="CuadroTexto 1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19" name="Rectángulo 1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0" name="CuadroTexto 1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1" name="CuadroTexto 2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Rectángulo 10"/>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2" name="CuadroTexto 11"/>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170791" y="1047405"/>
            <a:ext cx="5267242" cy="4536504"/>
          </a:xfrm>
          <a:prstGeom prst="wedgeRectCallout">
            <a:avLst>
              <a:gd name="adj1" fmla="val 21083"/>
              <a:gd name="adj2" fmla="val 74279"/>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7608168" y="682037"/>
            <a:ext cx="4392489" cy="5239896"/>
          </a:xfrm>
          <a:prstGeom prst="rect">
            <a:avLst/>
          </a:prstGeom>
          <a:noFill/>
        </p:spPr>
        <p:txBody>
          <a:bodyPr wrap="square" rtlCol="0">
            <a:spAutoFit/>
          </a:bodyPr>
          <a:lstStyle/>
          <a:p>
            <a:pPr algn="ctr" fontAlgn="t"/>
            <a:r>
              <a:rPr lang="es-ES" sz="900" b="1" u="sng" dirty="0">
                <a:latin typeface="Segoe UI Light" panose="020B0502040204020203" pitchFamily="34" charset="0"/>
              </a:rPr>
              <a:t>ACCIONES DESDE EL PIC </a:t>
            </a:r>
          </a:p>
          <a:p>
            <a:pPr algn="ctr" fontAlgn="t"/>
            <a:endParaRPr lang="es-ES" sz="900" b="1" u="sng" dirty="0">
              <a:latin typeface="Segoe UI Light" panose="020B0502040204020203" pitchFamily="34" charset="0"/>
            </a:endParaRPr>
          </a:p>
          <a:p>
            <a:pPr marL="228600" indent="-228600" fontAlgn="t">
              <a:buFont typeface="+mj-lt"/>
              <a:buAutoNum type="arabicPeriod"/>
            </a:pPr>
            <a:r>
              <a:rPr lang="es-ES" sz="900" u="sng" dirty="0">
                <a:latin typeface="Segoe UI Light" panose="020B0502040204020203" pitchFamily="34" charset="0"/>
              </a:rPr>
              <a:t>Caracterización social y ambiental: </a:t>
            </a:r>
            <a:r>
              <a:rPr lang="es-ES" sz="900" dirty="0">
                <a:latin typeface="Segoe UI Light" panose="020B0502040204020203" pitchFamily="34" charset="0"/>
              </a:rPr>
              <a:t>Caracterizar las condiciones de riesgo social y ambiental para intervenciones poblacionales.</a:t>
            </a:r>
          </a:p>
          <a:p>
            <a:pPr marL="228600" indent="-228600" algn="just" fontAlgn="t">
              <a:buAutoNum type="arabicPeriod"/>
            </a:pPr>
            <a:r>
              <a:rPr lang="es-ES" sz="900" u="sng" dirty="0">
                <a:latin typeface="Segoe UI Light" panose="020B0502040204020203" pitchFamily="34" charset="0"/>
              </a:rPr>
              <a:t>Conformación y fortalecimiento de redes sociales, comunitarias, sectoriales e intersectoriales.</a:t>
            </a:r>
          </a:p>
          <a:p>
            <a:pPr marL="228600" indent="-228600" algn="just" fontAlgn="t">
              <a:buAutoNum type="arabicPeriod"/>
            </a:pPr>
            <a:r>
              <a:rPr lang="es-ES" sz="900" u="sng" dirty="0">
                <a:latin typeface="Segoe UI Light" panose="020B0502040204020203" pitchFamily="34" charset="0"/>
              </a:rPr>
              <a:t>Canalización al programa de promoción, prevención y control de ETV:</a:t>
            </a:r>
          </a:p>
          <a:p>
            <a:pPr algn="just" fontAlgn="t"/>
            <a:endParaRPr lang="es-ES" sz="900" u="sng" dirty="0">
              <a:latin typeface="Segoe UI Light" panose="020B0502040204020203" pitchFamily="34" charset="0"/>
            </a:endParaRPr>
          </a:p>
          <a:p>
            <a:pPr marL="171450" indent="-171450" algn="just" fontAlgn="t">
              <a:buFont typeface="Arial" panose="020B0604020202020204" pitchFamily="34" charset="0"/>
              <a:buChar char="•"/>
            </a:pPr>
            <a:r>
              <a:rPr lang="es-ES" sz="900" u="sng" dirty="0">
                <a:latin typeface="Segoe UI Light" panose="020B0502040204020203" pitchFamily="34" charset="0"/>
              </a:rPr>
              <a:t>Información para la salud relacionada con ETV</a:t>
            </a:r>
            <a:r>
              <a:rPr lang="es-ES" sz="900" dirty="0">
                <a:latin typeface="Segoe UI Light" panose="020B0502040204020203" pitchFamily="34" charset="0"/>
              </a:rPr>
              <a:t>:  *</a:t>
            </a:r>
            <a:r>
              <a:rPr lang="es-CO" sz="900" dirty="0">
                <a:latin typeface="Segoe UI Light" panose="020B0502040204020203" pitchFamily="34" charset="0"/>
              </a:rPr>
              <a:t>Transmitir mensajes claves a la población en riesgo donde se identifique: definición, zonas de riesgo, signos y síntomas de la enfermedad, mecanismos de transmisión, prevención, recomendaciones generales, así como la correspondiente ruta de atención integral.</a:t>
            </a:r>
          </a:p>
          <a:p>
            <a:pPr marL="171450" indent="-171450" algn="just" fontAlgn="t">
              <a:buFont typeface="Arial" panose="020B0604020202020204" pitchFamily="34" charset="0"/>
              <a:buChar char="•"/>
            </a:pPr>
            <a:r>
              <a:rPr lang="es-ES" sz="900" u="sng" dirty="0">
                <a:latin typeface="Segoe UI Light" panose="020B0502040204020203" pitchFamily="34" charset="0"/>
              </a:rPr>
              <a:t>Educación y comunicación para la salud sobre ETV:  </a:t>
            </a:r>
            <a:r>
              <a:rPr lang="es-CO" sz="900" dirty="0">
                <a:latin typeface="Segoe UI Light" panose="020B0502040204020203" pitchFamily="34" charset="0"/>
              </a:rPr>
              <a:t> Educar a las comunidades en la implementación de las acciones de prevención y control de vectores en el contexto individual, familiar y comunitario. </a:t>
            </a:r>
          </a:p>
          <a:p>
            <a:pPr marL="171450" indent="-171450" algn="just" fontAlgn="t">
              <a:buFont typeface="Arial" panose="020B0604020202020204" pitchFamily="34" charset="0"/>
              <a:buChar char="•"/>
            </a:pPr>
            <a:r>
              <a:rPr lang="es-ES" sz="900" u="sng" dirty="0">
                <a:latin typeface="Segoe UI Light" panose="020B0502040204020203" pitchFamily="34" charset="0"/>
              </a:rPr>
              <a:t>Acciones para mejora de autocuidado en la población, cuidado a la familia y cuidado a la comunidad</a:t>
            </a:r>
            <a:r>
              <a:rPr lang="es-ES" sz="900" dirty="0">
                <a:latin typeface="Segoe UI Light" panose="020B0502040204020203" pitchFamily="34" charset="0"/>
              </a:rPr>
              <a:t>:  *Vigilar la aparición de signos y síntomas de la enfermedad en el individuo, la familia y la comunidad,  Fomentar la demanda oportuna de casos y la adherencia a los esquemas de tratamiento, Fomentar las acciones de protección de la vivienda del ingreso de vectores (angeos, mallas) y potenciales reservorios, uso de toldillo, repelentes y ropa adecuada para evitar contacto con el vector. Evitar la generación de criaderos que afecten la comunidad así como  participar en el control de los mismos. </a:t>
            </a:r>
          </a:p>
          <a:p>
            <a:pPr marL="171450" indent="-171450" algn="just" fontAlgn="t">
              <a:buFont typeface="Arial" panose="020B0604020202020204" pitchFamily="34" charset="0"/>
              <a:buChar char="•"/>
            </a:pPr>
            <a:r>
              <a:rPr lang="es-ES" sz="800" dirty="0">
                <a:latin typeface="Segoe UI Light" panose="020B0502040204020203" pitchFamily="34" charset="0"/>
                <a:cs typeface="Segoe UI Light" panose="020B0502040204020203" pitchFamily="34" charset="0"/>
              </a:rPr>
              <a:t> </a:t>
            </a:r>
            <a:r>
              <a:rPr lang="es-ES" sz="900" u="sng" dirty="0">
                <a:latin typeface="Segoe UI Light" panose="020B0502040204020203" pitchFamily="34" charset="0"/>
              </a:rPr>
              <a:t>Prevención y control de vectores: *</a:t>
            </a:r>
            <a:r>
              <a:rPr lang="es-CO" sz="900" dirty="0">
                <a:latin typeface="Segoe UI Light" panose="020B0502040204020203" pitchFamily="34" charset="0"/>
              </a:rPr>
              <a:t>Estrategias de prevención mediante métodos de barrera, biológicos, físicos o de saneamiento del medio. *Así mismo control químico en situaciones de contingencia y como prevención en planes intensificados de eliminación.. *Estrategias de prevención de </a:t>
            </a:r>
            <a:r>
              <a:rPr lang="es-ES" sz="900" dirty="0">
                <a:latin typeface="Segoe UI Light" panose="020B0502040204020203" pitchFamily="34" charset="0"/>
              </a:rPr>
              <a:t>ETV</a:t>
            </a:r>
            <a:r>
              <a:rPr lang="es-CO" sz="900" dirty="0">
                <a:latin typeface="Segoe UI Light" panose="020B0502040204020203" pitchFamily="34" charset="0"/>
              </a:rPr>
              <a:t> con enfoque comunitario * Implementación de la metodología  COMBI para identificación e intervención de conductas de riesgo. </a:t>
            </a:r>
          </a:p>
          <a:p>
            <a:pPr marL="171450" indent="-171450" algn="just" fontAlgn="t">
              <a:buFont typeface="Arial" panose="020B0604020202020204" pitchFamily="34" charset="0"/>
              <a:buChar char="•"/>
            </a:pPr>
            <a:r>
              <a:rPr lang="es-ES" sz="900" u="sng" dirty="0">
                <a:latin typeface="Segoe UI Light" panose="020B0502040204020203" pitchFamily="34" charset="0"/>
              </a:rPr>
              <a:t>Jornadas de salud que permitan la identificación de casos con ETV: </a:t>
            </a:r>
            <a:r>
              <a:rPr lang="es-ES" sz="900" dirty="0">
                <a:latin typeface="Segoe UI Light" panose="020B0502040204020203" pitchFamily="34" charset="0"/>
              </a:rPr>
              <a:t>acciones de promoción, prevención y control de las ETV que se apliquen durante las Jornadas de </a:t>
            </a:r>
            <a:r>
              <a:rPr lang="es-ES" sz="900" u="sng" dirty="0">
                <a:latin typeface="Segoe UI Light" panose="020B0502040204020203" pitchFamily="34" charset="0"/>
              </a:rPr>
              <a:t>salud.</a:t>
            </a:r>
          </a:p>
          <a:p>
            <a:pPr marL="171450" indent="-171450" algn="just" fontAlgn="t">
              <a:buFont typeface="Arial" panose="020B0604020202020204" pitchFamily="34" charset="0"/>
              <a:buChar char="•"/>
            </a:pPr>
            <a:r>
              <a:rPr lang="es-ES" sz="900" u="sng" dirty="0">
                <a:latin typeface="Segoe UI Light" panose="020B0502040204020203" pitchFamily="34" charset="0"/>
              </a:rPr>
              <a:t>Tamización para detección oportuna de casos de </a:t>
            </a:r>
            <a:r>
              <a:rPr lang="es-ES" sz="900" u="sng" dirty="0" err="1">
                <a:latin typeface="Segoe UI Light" panose="020B0502040204020203" pitchFamily="34" charset="0"/>
              </a:rPr>
              <a:t>leishmaniasis</a:t>
            </a:r>
            <a:r>
              <a:rPr lang="es-ES" sz="900" u="sng" dirty="0">
                <a:latin typeface="Segoe UI Light" panose="020B0502040204020203" pitchFamily="34" charset="0"/>
              </a:rPr>
              <a:t>: </a:t>
            </a:r>
            <a:r>
              <a:rPr lang="es-CO" sz="900" dirty="0">
                <a:latin typeface="Segoe UI Light" panose="020B0502040204020203" pitchFamily="34" charset="0"/>
              </a:rPr>
              <a:t>Detección oportuna de casos considerados como prioridad para realizar tamización en el marco del control de focos de </a:t>
            </a:r>
            <a:r>
              <a:rPr lang="es-CO" sz="900" dirty="0" err="1">
                <a:latin typeface="Segoe UI Light" panose="020B0502040204020203" pitchFamily="34" charset="0"/>
              </a:rPr>
              <a:t>leishmaniasis</a:t>
            </a:r>
            <a:endParaRPr lang="es-CO" sz="900" dirty="0">
              <a:latin typeface="Segoe UI Light" panose="020B0502040204020203" pitchFamily="34" charset="0"/>
            </a:endParaRPr>
          </a:p>
          <a:p>
            <a:pPr marL="171450" indent="-171450" algn="just" fontAlgn="t">
              <a:buFont typeface="Arial" panose="020B0604020202020204" pitchFamily="34" charset="0"/>
              <a:buChar char="•"/>
            </a:pPr>
            <a:r>
              <a:rPr lang="es-CO" sz="900" u="sng" dirty="0">
                <a:latin typeface="Segoe UI Light" panose="020B0502040204020203" pitchFamily="34" charset="0"/>
              </a:rPr>
              <a:t>Realizar rehabilitación basada en comunidad en casos de  </a:t>
            </a:r>
            <a:r>
              <a:rPr lang="es-CO" sz="900" u="sng" dirty="0" err="1">
                <a:latin typeface="Segoe UI Light" panose="020B0502040204020203" pitchFamily="34" charset="0"/>
              </a:rPr>
              <a:t>leishmaniasis</a:t>
            </a:r>
            <a:r>
              <a:rPr lang="es-CO" sz="900" u="sng" dirty="0">
                <a:latin typeface="Segoe UI Light" panose="020B0502040204020203" pitchFamily="34" charset="0"/>
              </a:rPr>
              <a:t> mucosa</a:t>
            </a:r>
            <a:r>
              <a:rPr lang="es-CO" sz="900" dirty="0">
                <a:latin typeface="Segoe UI Light" panose="020B0502040204020203" pitchFamily="34" charset="0"/>
              </a:rPr>
              <a:t>.</a:t>
            </a:r>
            <a:endParaRPr lang="es-ES" sz="1200" dirty="0"/>
          </a:p>
          <a:p>
            <a:endParaRPr lang="es-CO" sz="1050"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5" name="Rectangle 24"/>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405166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p:cNvGrpSpPr/>
          <p:nvPr/>
        </p:nvGrpSpPr>
        <p:grpSpPr>
          <a:xfrm>
            <a:off x="-312712" y="592213"/>
            <a:ext cx="8352353" cy="5665073"/>
            <a:chOff x="1541417" y="538425"/>
            <a:chExt cx="8352353" cy="5665073"/>
          </a:xfrm>
        </p:grpSpPr>
        <p:pic>
          <p:nvPicPr>
            <p:cNvPr id="10" name="Imagen 9"/>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1" name="Grupo 10"/>
            <p:cNvGrpSpPr/>
            <p:nvPr/>
          </p:nvGrpSpPr>
          <p:grpSpPr>
            <a:xfrm>
              <a:off x="1541417" y="1324531"/>
              <a:ext cx="6943664" cy="4174247"/>
              <a:chOff x="1541417" y="1324531"/>
              <a:chExt cx="6943664" cy="4174247"/>
            </a:xfrm>
          </p:grpSpPr>
          <p:sp>
            <p:nvSpPr>
              <p:cNvPr id="16" name="CuadroTexto 15"/>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7" name="CuadroTexto 16"/>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8" name="CuadroTexto 17"/>
              <p:cNvSpPr txBox="1"/>
              <p:nvPr/>
            </p:nvSpPr>
            <p:spPr>
              <a:xfrm>
                <a:off x="2919411" y="5129446"/>
                <a:ext cx="3079939" cy="369332"/>
              </a:xfrm>
              <a:prstGeom prst="rect">
                <a:avLst/>
              </a:prstGeom>
              <a:noFill/>
            </p:spPr>
            <p:txBody>
              <a:bodyPr wrap="square" rtlCol="0">
                <a:spAutoFit/>
              </a:bodyPr>
              <a:lstStyle/>
              <a:p>
                <a:endParaRPr lang="es-CO" dirty="0"/>
              </a:p>
            </p:txBody>
          </p:sp>
          <p:sp>
            <p:nvSpPr>
              <p:cNvPr id="19" name="CuadroTexto 18"/>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0" name="Rectángulo 19"/>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1" name="CuadroTexto 20"/>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2" name="CuadroTexto 21"/>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Rectángulo 11"/>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3" name="CuadroTexto 12"/>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4" name="Llamada rectangular 3"/>
          <p:cNvSpPr/>
          <p:nvPr/>
        </p:nvSpPr>
        <p:spPr>
          <a:xfrm rot="5400000">
            <a:off x="7073149" y="1018833"/>
            <a:ext cx="5321450" cy="4395428"/>
          </a:xfrm>
          <a:prstGeom prst="wedgeRectCallout">
            <a:avLst>
              <a:gd name="adj1" fmla="val -1982"/>
              <a:gd name="adj2" fmla="val 93794"/>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2" name="CuadroTexto 31"/>
          <p:cNvSpPr txBox="1"/>
          <p:nvPr/>
        </p:nvSpPr>
        <p:spPr>
          <a:xfrm>
            <a:off x="7248128" y="555822"/>
            <a:ext cx="4536504" cy="5463034"/>
          </a:xfrm>
          <a:prstGeom prst="rect">
            <a:avLst/>
          </a:prstGeom>
          <a:noFill/>
        </p:spPr>
        <p:txBody>
          <a:bodyPr wrap="square" rtlCol="0">
            <a:spAutoFit/>
          </a:bodyPr>
          <a:lstStyle/>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Desarrollo de actividades para mejorar la percepción de riesgo y seguimiento de las estrategias comunitarias para la promoción, prevención y control de las ETV. *Diseño e implementación de estrategias de comunicación para la promoción y prevención de las ETV.</a:t>
            </a:r>
          </a:p>
          <a:p>
            <a:pPr lvl="1" fontAlgn="t"/>
            <a:endParaRPr lang="es-CO" sz="1000" u="sng"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Desarrollar capacidades en la comunidad para fomentar el saneamiento básico por medio de estrategias de educación sanitaria así como el   manejo adecuado de los recursos hídricos para disminuir la probabilidad de criaderos</a:t>
            </a:r>
            <a:r>
              <a:rPr lang="es-ES" sz="1000" dirty="0">
                <a:latin typeface="Segoe UI Light" panose="020B0502040204020203" pitchFamily="34" charset="0"/>
                <a:cs typeface="Segoe UI Light" panose="020B0502040204020203" pitchFamily="34" charset="0"/>
              </a:rPr>
              <a:t>.</a:t>
            </a:r>
          </a:p>
          <a:p>
            <a:pPr lvl="1" algn="just" fontAlgn="t"/>
            <a:endParaRPr lang="es-ES" sz="1000" dirty="0">
              <a:solidFill>
                <a:schemeClr val="tx2"/>
              </a:solidFill>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Vigilancia de infección por leishmanisis en población de alto y bajo riesgo de infección. </a:t>
            </a:r>
          </a:p>
          <a:p>
            <a:pPr marL="628650" lvl="1" indent="-171450" algn="just" fontAlgn="t">
              <a:buFont typeface="Arial" panose="020B0604020202020204" pitchFamily="34" charset="0"/>
              <a:buChar char="•"/>
            </a:pPr>
            <a:endParaRPr lang="es-ES" sz="100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Prevención y control de vectores: </a:t>
            </a:r>
            <a:r>
              <a:rPr lang="es-ES" sz="1000" dirty="0">
                <a:latin typeface="Segoe UI Light" panose="020B0502040204020203" pitchFamily="34" charset="0"/>
                <a:cs typeface="Segoe UI Light" panose="020B0502040204020203" pitchFamily="34" charset="0"/>
              </a:rPr>
              <a:t>*</a:t>
            </a:r>
            <a:r>
              <a:rPr lang="es-CO" sz="1000" dirty="0">
                <a:latin typeface="Segoe UI Light" panose="020B0502040204020203" pitchFamily="34" charset="0"/>
                <a:cs typeface="Segoe UI Light" panose="020B0502040204020203" pitchFamily="34" charset="0"/>
              </a:rPr>
              <a:t>Estrategias de prevención mediante métodos de barrera, biológicos, físicos o de saneamiento del medio, así mismo control químico en situaciones de contingencia. Estrategias de prevención de vectores con enfoque comunitario.</a:t>
            </a:r>
          </a:p>
          <a:p>
            <a:pPr lvl="1" algn="just" fontAlgn="t"/>
            <a:endParaRPr lang="es-CO" sz="100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Información para la salud relacionada con ETV: </a:t>
            </a:r>
            <a:r>
              <a:rPr lang="es-ES" sz="1000" dirty="0">
                <a:latin typeface="Segoe UI Light" panose="020B0502040204020203" pitchFamily="34" charset="0"/>
                <a:cs typeface="Segoe UI Light" panose="020B0502040204020203" pitchFamily="34" charset="0"/>
              </a:rPr>
              <a:t>*</a:t>
            </a:r>
            <a:r>
              <a:rPr lang="es-CO" sz="1000" dirty="0">
                <a:latin typeface="Segoe UI Light" panose="020B0502040204020203" pitchFamily="34" charset="0"/>
                <a:cs typeface="Segoe UI Light" panose="020B0502040204020203" pitchFamily="34" charset="0"/>
              </a:rPr>
              <a:t>Realizar actividades de información  para la población en riesgo donde se identifique: definición, zonas de riesgo, signos y síntomas de la enfermedad, mecanismos de transmisión, prevención, recomendaciones generales.</a:t>
            </a:r>
          </a:p>
          <a:p>
            <a:pPr marL="628650" lvl="1" indent="-171450" algn="just" fontAlgn="t">
              <a:buFont typeface="Arial" panose="020B0604020202020204" pitchFamily="34" charset="0"/>
              <a:buChar char="•"/>
            </a:pPr>
            <a:endParaRPr lang="es-CO" sz="100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rPr>
              <a:t>Educación y comunicación para la salud sobre ETV:  </a:t>
            </a:r>
            <a:r>
              <a:rPr lang="es-CO" sz="1000" dirty="0">
                <a:latin typeface="Segoe UI Light" panose="020B0502040204020203" pitchFamily="34" charset="0"/>
              </a:rPr>
              <a:t> Educar a las comunidades en la implementación de las acciones de prevención y control de vectores en el contexto individual, familiar y comunitario.</a:t>
            </a:r>
          </a:p>
          <a:p>
            <a:pPr lvl="1" algn="just" fontAlgn="t"/>
            <a:endParaRPr lang="es-CO" sz="100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Jornadas de salud que permitan la identificación de casos con ETV</a:t>
            </a:r>
            <a:r>
              <a:rPr lang="es-ES" sz="1000" dirty="0">
                <a:latin typeface="Segoe UI Light" panose="020B0502040204020203" pitchFamily="34" charset="0"/>
                <a:cs typeface="Segoe UI Light" panose="020B0502040204020203" pitchFamily="34" charset="0"/>
              </a:rPr>
              <a:t>: Acciones de promoción prevención y control de las ETV que se apliquen durante las Jornadas de salud.</a:t>
            </a:r>
          </a:p>
          <a:p>
            <a:pPr lvl="1" algn="just" fontAlgn="t"/>
            <a:endParaRPr lang="es-ES" sz="1000" dirty="0">
              <a:latin typeface="Segoe UI Light" panose="020B0502040204020203" pitchFamily="34" charset="0"/>
              <a:cs typeface="Segoe UI Light" panose="020B0502040204020203" pitchFamily="34" charset="0"/>
            </a:endParaRPr>
          </a:p>
          <a:p>
            <a:pPr marL="628650" lvl="1" indent="-171450" algn="just" fontAlgn="t">
              <a:buFont typeface="Arial" panose="020B0604020202020204" pitchFamily="34" charset="0"/>
              <a:buChar char="•"/>
            </a:pPr>
            <a:r>
              <a:rPr lang="es-ES" sz="1000" u="sng" dirty="0">
                <a:latin typeface="Segoe UI Light" panose="020B0502040204020203" pitchFamily="34" charset="0"/>
                <a:cs typeface="Segoe UI Light" panose="020B0502040204020203" pitchFamily="34" charset="0"/>
              </a:rPr>
              <a:t>Realizar rehabilitación basada en la comunidad en los casos de Leishmaniasis cutánea</a:t>
            </a:r>
            <a:r>
              <a:rPr lang="es-ES" sz="1000" u="sng" dirty="0" smtClean="0">
                <a:latin typeface="Segoe UI Light" panose="020B0502040204020203" pitchFamily="34" charset="0"/>
                <a:cs typeface="Segoe UI Light" panose="020B0502040204020203" pitchFamily="34" charset="0"/>
              </a:rPr>
              <a:t>.</a:t>
            </a:r>
            <a:endParaRPr lang="es-CO" sz="1000" dirty="0"/>
          </a:p>
          <a:p>
            <a:pPr marL="171450" indent="-171450" algn="just" fontAlgn="t">
              <a:buFont typeface="Arial" panose="020B0604020202020204" pitchFamily="34" charset="0"/>
              <a:buChar char="•"/>
            </a:pPr>
            <a:endParaRPr lang="es-CO" sz="900" dirty="0"/>
          </a:p>
        </p:txBody>
      </p:sp>
      <p:pic>
        <p:nvPicPr>
          <p:cNvPr id="28" name="Imagen 27"/>
          <p:cNvPicPr>
            <a:picLocks noChangeAspect="1"/>
          </p:cNvPicPr>
          <p:nvPr/>
        </p:nvPicPr>
        <p:blipFill>
          <a:blip r:embed="rId3"/>
          <a:stretch>
            <a:fillRect/>
          </a:stretch>
        </p:blipFill>
        <p:spPr>
          <a:xfrm>
            <a:off x="7550986" y="617979"/>
            <a:ext cx="431800" cy="355600"/>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6" name="Rectangle 25"/>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1516533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p:cNvGrpSpPr/>
          <p:nvPr/>
        </p:nvGrpSpPr>
        <p:grpSpPr>
          <a:xfrm>
            <a:off x="3930301" y="428223"/>
            <a:ext cx="8352353" cy="5665073"/>
            <a:chOff x="1541417" y="538425"/>
            <a:chExt cx="8352353" cy="5665073"/>
          </a:xfrm>
        </p:grpSpPr>
        <p:pic>
          <p:nvPicPr>
            <p:cNvPr id="10" name="Imagen 9"/>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1" name="Grupo 10"/>
            <p:cNvGrpSpPr/>
            <p:nvPr/>
          </p:nvGrpSpPr>
          <p:grpSpPr>
            <a:xfrm>
              <a:off x="1541417" y="1324531"/>
              <a:ext cx="6943664" cy="4174247"/>
              <a:chOff x="1541417" y="1324531"/>
              <a:chExt cx="6943664" cy="4174247"/>
            </a:xfrm>
          </p:grpSpPr>
          <p:sp>
            <p:nvSpPr>
              <p:cNvPr id="16" name="CuadroTexto 15"/>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7" name="CuadroTexto 16"/>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8" name="CuadroTexto 17"/>
              <p:cNvSpPr txBox="1"/>
              <p:nvPr/>
            </p:nvSpPr>
            <p:spPr>
              <a:xfrm>
                <a:off x="2919411" y="5129446"/>
                <a:ext cx="3079939" cy="369332"/>
              </a:xfrm>
              <a:prstGeom prst="rect">
                <a:avLst/>
              </a:prstGeom>
              <a:noFill/>
            </p:spPr>
            <p:txBody>
              <a:bodyPr wrap="square" rtlCol="0">
                <a:spAutoFit/>
              </a:bodyPr>
              <a:lstStyle/>
              <a:p>
                <a:endParaRPr lang="es-CO" dirty="0"/>
              </a:p>
            </p:txBody>
          </p:sp>
          <p:sp>
            <p:nvSpPr>
              <p:cNvPr id="19" name="CuadroTexto 18"/>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0" name="Rectángulo 19"/>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1" name="CuadroTexto 20"/>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2" name="CuadroTexto 21"/>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Rectángulo 11"/>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3" name="CuadroTexto 12"/>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16200000">
            <a:off x="-460707" y="1359296"/>
            <a:ext cx="5523937" cy="4380294"/>
          </a:xfrm>
          <a:prstGeom prst="wedgeRectCallout">
            <a:avLst>
              <a:gd name="adj1" fmla="val 13248"/>
              <a:gd name="adj2" fmla="val 10288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8" name="Imagen 27"/>
          <p:cNvPicPr>
            <a:picLocks noChangeAspect="1"/>
          </p:cNvPicPr>
          <p:nvPr/>
        </p:nvPicPr>
        <p:blipFill>
          <a:blip r:embed="rId3"/>
          <a:stretch>
            <a:fillRect/>
          </a:stretch>
        </p:blipFill>
        <p:spPr>
          <a:xfrm>
            <a:off x="187062" y="885694"/>
            <a:ext cx="406400" cy="406400"/>
          </a:xfrm>
          <a:prstGeom prst="rect">
            <a:avLst/>
          </a:prstGeom>
        </p:spPr>
      </p:pic>
      <p:sp>
        <p:nvSpPr>
          <p:cNvPr id="4" name="Rectángulo 3"/>
          <p:cNvSpPr/>
          <p:nvPr/>
        </p:nvSpPr>
        <p:spPr>
          <a:xfrm>
            <a:off x="182161" y="899802"/>
            <a:ext cx="4145961" cy="5139869"/>
          </a:xfrm>
          <a:prstGeom prst="rect">
            <a:avLst/>
          </a:prstGeom>
        </p:spPr>
        <p:txBody>
          <a:bodyPr wrap="square">
            <a:spAutoFit/>
          </a:bodyPr>
          <a:lstStyle/>
          <a:p>
            <a:pPr algn="just" fontAlgn="t"/>
            <a:endParaRPr lang="es-ES" sz="900" u="sng" dirty="0">
              <a:solidFill>
                <a:srgbClr val="000000"/>
              </a:solidFill>
              <a:latin typeface="Segoe UI Light" panose="020B0502040204020203" pitchFamily="34" charset="0"/>
            </a:endParaRPr>
          </a:p>
          <a:p>
            <a:pPr algn="just" fontAlgn="t"/>
            <a:endParaRPr lang="es-ES" sz="1100" u="sng"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endParaRPr lang="es-ES" sz="1100" u="sng"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100" dirty="0">
                <a:latin typeface="Segoe UI Light" panose="020B0502040204020203" pitchFamily="34" charset="0"/>
                <a:cs typeface="Segoe UI Light" panose="020B0502040204020203" pitchFamily="34" charset="0"/>
              </a:rPr>
              <a:t> </a:t>
            </a:r>
            <a:r>
              <a:rPr lang="es-ES" sz="1100" u="sng" dirty="0">
                <a:latin typeface="Segoe UI Light" panose="020B0502040204020203" pitchFamily="34" charset="0"/>
              </a:rPr>
              <a:t>Prevención y control de vectores: *</a:t>
            </a:r>
            <a:r>
              <a:rPr lang="es-CO" sz="1100" dirty="0">
                <a:latin typeface="Segoe UI Light" panose="020B0502040204020203" pitchFamily="34" charset="0"/>
              </a:rPr>
              <a:t>Estrategias de prevención mediante métodos de barrera, biológicos, físicos o de saneamiento del medio. *Así mismo control químico en situaciones de contingencia y como prevención en planes intensificados de eliminación.</a:t>
            </a:r>
          </a:p>
          <a:p>
            <a:pPr algn="just" fontAlgn="t"/>
            <a:endParaRPr lang="es-CO" sz="1100" dirty="0">
              <a:latin typeface="Segoe UI Light" panose="020B0502040204020203" pitchFamily="34" charset="0"/>
            </a:endParaRPr>
          </a:p>
          <a:p>
            <a:pPr marL="171450" indent="-171450" algn="just" fontAlgn="t">
              <a:buFont typeface="Arial" panose="020B0604020202020204" pitchFamily="34" charset="0"/>
              <a:buChar char="•"/>
            </a:pPr>
            <a:r>
              <a:rPr lang="es-ES" sz="1100" u="sng" dirty="0">
                <a:latin typeface="Segoe UI Light" panose="020B0502040204020203" pitchFamily="34" charset="0"/>
              </a:rPr>
              <a:t>Información para la salud relacionada con ETV</a:t>
            </a:r>
            <a:r>
              <a:rPr lang="es-ES" sz="1100" dirty="0">
                <a:latin typeface="Segoe UI Light" panose="020B0502040204020203" pitchFamily="34" charset="0"/>
              </a:rPr>
              <a:t>:  *</a:t>
            </a:r>
            <a:r>
              <a:rPr lang="es-CO" sz="1100" dirty="0">
                <a:latin typeface="Segoe UI Light" panose="020B0502040204020203" pitchFamily="34" charset="0"/>
              </a:rPr>
              <a:t>Transmitir mensajes claves a la población en riesgo donde se identifique: definición, zonas de riesgo, signos y síntomas de la enfermedad, mecanismos de transmisión, prevención, recomendaciones generales, así como la correspondiente ruta de atención integral.</a:t>
            </a:r>
          </a:p>
          <a:p>
            <a:pPr algn="just" fontAlgn="t"/>
            <a:endParaRPr lang="es-CO" sz="1100" dirty="0">
              <a:latin typeface="Segoe UI Light" panose="020B0502040204020203" pitchFamily="34" charset="0"/>
            </a:endParaRPr>
          </a:p>
          <a:p>
            <a:pPr marL="171450" indent="-171450" algn="just" fontAlgn="t">
              <a:buFont typeface="Arial" panose="020B0604020202020204" pitchFamily="34" charset="0"/>
              <a:buChar char="•"/>
            </a:pPr>
            <a:r>
              <a:rPr lang="es-CO" sz="1100" u="sng" dirty="0">
                <a:latin typeface="Segoe UI Light" panose="020B0502040204020203" pitchFamily="34" charset="0"/>
              </a:rPr>
              <a:t>Educación y comunicación para la salud relacionada con ETV:   </a:t>
            </a:r>
            <a:r>
              <a:rPr lang="es-CO" sz="1100" dirty="0">
                <a:latin typeface="Segoe UI Light" panose="020B0502040204020203" pitchFamily="34" charset="0"/>
              </a:rPr>
              <a:t>Educar a las comunidades en la implementación de las acciones de prevención y control de vectores en el contexto individual, familiar y comunitario. </a:t>
            </a:r>
          </a:p>
          <a:p>
            <a:pPr algn="just" fontAlgn="t"/>
            <a:endParaRPr lang="es-CO" sz="1100" dirty="0">
              <a:latin typeface="Segoe UI Light" panose="020B0502040204020203" pitchFamily="34" charset="0"/>
            </a:endParaRPr>
          </a:p>
          <a:p>
            <a:pPr marL="171450" indent="-171450" algn="just" fontAlgn="t">
              <a:buFont typeface="Arial" panose="020B0604020202020204" pitchFamily="34" charset="0"/>
              <a:buChar char="•"/>
            </a:pPr>
            <a:r>
              <a:rPr lang="es-CO" sz="1100" u="sng" dirty="0">
                <a:latin typeface="Segoe UI Light" panose="020B0502040204020203" pitchFamily="34" charset="0"/>
              </a:rPr>
              <a:t>Acciones para mejora de autocuidado en la población, cuidado a la familia y cuidado a la comunidad: </a:t>
            </a:r>
            <a:r>
              <a:rPr lang="es-CO" sz="1100" dirty="0">
                <a:latin typeface="Segoe UI Light" panose="020B0502040204020203" pitchFamily="34" charset="0"/>
              </a:rPr>
              <a:t> *Vigilar la aparición de signos y síntomas de la enfermedad en el individuo, la familia y la comunidad,  Fomentar la demanda oportuna de casos y la adherencia a los esquemas de tratamiento, Fomentar las acciones de protección de la vivienda del ingreso de vectores (angeos, mallas) y potenciales reservorios, uso de toldillo, repelentes y ropa adecuada para evitar contacto con el vector. Evitar la generación de criaderos que afecten la comunidad así como  participar en el control de los mismos. </a:t>
            </a: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6" name="Rectangle 25"/>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129101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p:cNvGrpSpPr/>
          <p:nvPr/>
        </p:nvGrpSpPr>
        <p:grpSpPr>
          <a:xfrm>
            <a:off x="-168121" y="646697"/>
            <a:ext cx="8352353" cy="5665073"/>
            <a:chOff x="1541417" y="538425"/>
            <a:chExt cx="8352353" cy="5665073"/>
          </a:xfrm>
        </p:grpSpPr>
        <p:pic>
          <p:nvPicPr>
            <p:cNvPr id="10" name="Imagen 9"/>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1" name="Grupo 10"/>
            <p:cNvGrpSpPr/>
            <p:nvPr/>
          </p:nvGrpSpPr>
          <p:grpSpPr>
            <a:xfrm>
              <a:off x="1541417" y="1324531"/>
              <a:ext cx="6943664" cy="4174247"/>
              <a:chOff x="1541417" y="1324531"/>
              <a:chExt cx="6943664" cy="4174247"/>
            </a:xfrm>
          </p:grpSpPr>
          <p:sp>
            <p:nvSpPr>
              <p:cNvPr id="16" name="CuadroTexto 15"/>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7" name="CuadroTexto 16"/>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8" name="CuadroTexto 17"/>
              <p:cNvSpPr txBox="1"/>
              <p:nvPr/>
            </p:nvSpPr>
            <p:spPr>
              <a:xfrm>
                <a:off x="2919411" y="5129446"/>
                <a:ext cx="3079939" cy="369332"/>
              </a:xfrm>
              <a:prstGeom prst="rect">
                <a:avLst/>
              </a:prstGeom>
              <a:noFill/>
            </p:spPr>
            <p:txBody>
              <a:bodyPr wrap="square" rtlCol="0">
                <a:spAutoFit/>
              </a:bodyPr>
              <a:lstStyle/>
              <a:p>
                <a:endParaRPr lang="es-CO" dirty="0"/>
              </a:p>
            </p:txBody>
          </p:sp>
          <p:sp>
            <p:nvSpPr>
              <p:cNvPr id="19" name="CuadroTexto 18"/>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0" name="Rectángulo 19"/>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1" name="CuadroTexto 20"/>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2" name="CuadroTexto 21"/>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Rectángulo 11"/>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3" name="CuadroTexto 12"/>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5400000">
            <a:off x="7263906" y="1159535"/>
            <a:ext cx="5206190" cy="4373651"/>
          </a:xfrm>
          <a:prstGeom prst="wedgeRectCallout">
            <a:avLst>
              <a:gd name="adj1" fmla="val 19912"/>
              <a:gd name="adj2" fmla="val 86319"/>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0" name="Imagen 29"/>
          <p:cNvPicPr>
            <a:picLocks noChangeAspect="1"/>
          </p:cNvPicPr>
          <p:nvPr/>
        </p:nvPicPr>
        <p:blipFill>
          <a:blip r:embed="rId3"/>
          <a:stretch>
            <a:fillRect/>
          </a:stretch>
        </p:blipFill>
        <p:spPr>
          <a:xfrm>
            <a:off x="7710931" y="790083"/>
            <a:ext cx="564262" cy="391370"/>
          </a:xfrm>
          <a:prstGeom prst="rect">
            <a:avLst/>
          </a:prstGeom>
        </p:spPr>
      </p:pic>
      <p:sp>
        <p:nvSpPr>
          <p:cNvPr id="4" name="Rectángulo 3"/>
          <p:cNvSpPr/>
          <p:nvPr/>
        </p:nvSpPr>
        <p:spPr>
          <a:xfrm>
            <a:off x="7680175" y="1124744"/>
            <a:ext cx="4346225" cy="4708981"/>
          </a:xfrm>
          <a:prstGeom prst="rect">
            <a:avLst/>
          </a:prstGeom>
        </p:spPr>
        <p:txBody>
          <a:bodyPr wrap="square">
            <a:spAutoFit/>
          </a:bodyPr>
          <a:lstStyle/>
          <a:p>
            <a:pPr marL="171450" indent="-171450" algn="just" fontAlgn="t">
              <a:buFont typeface="Arial" panose="020B0604020202020204" pitchFamily="34" charset="0"/>
              <a:buChar char="•"/>
            </a:pPr>
            <a:r>
              <a:rPr lang="es-ES" sz="1500" u="sng" dirty="0">
                <a:solidFill>
                  <a:srgbClr val="000000"/>
                </a:solidFill>
                <a:latin typeface="Segoe UI Light" panose="020B0502040204020203" pitchFamily="34" charset="0"/>
              </a:rPr>
              <a:t>Información para la salud con enfoque en ETV: </a:t>
            </a:r>
            <a:r>
              <a:rPr lang="es-ES" sz="1500" dirty="0">
                <a:solidFill>
                  <a:srgbClr val="000000"/>
                </a:solidFill>
                <a:latin typeface="Segoe UI Light" panose="020B0502040204020203" pitchFamily="34" charset="0"/>
              </a:rPr>
              <a:t>*</a:t>
            </a:r>
            <a:r>
              <a:rPr lang="es-CO" sz="1500" dirty="0">
                <a:solidFill>
                  <a:srgbClr val="000000"/>
                </a:solidFill>
                <a:latin typeface="Segoe UI Light" panose="020B0502040204020203" pitchFamily="34" charset="0"/>
              </a:rPr>
              <a:t>Realizar información educativa para la población en riesgo donde se identifique: definición, zonas de riesgo, signos y síntomas de la enfermedad, mecanismos de transmisión, prevención, recomendaciones generales</a:t>
            </a:r>
          </a:p>
          <a:p>
            <a:pPr marL="171450" indent="-171450" algn="just" fontAlgn="t">
              <a:buFont typeface="Arial" panose="020B0604020202020204" pitchFamily="34" charset="0"/>
              <a:buChar char="•"/>
            </a:pPr>
            <a:r>
              <a:rPr lang="es-ES" sz="1500" u="sng" dirty="0">
                <a:solidFill>
                  <a:srgbClr val="000000"/>
                </a:solidFill>
                <a:latin typeface="Segoe UI Light" panose="020B0502040204020203" pitchFamily="34" charset="0"/>
              </a:rPr>
              <a:t>Educación y comunicación para la salud en ETV:  </a:t>
            </a:r>
            <a:r>
              <a:rPr lang="es-ES" sz="1500" dirty="0">
                <a:solidFill>
                  <a:srgbClr val="000000"/>
                </a:solidFill>
                <a:latin typeface="Segoe UI Light" panose="020B0502040204020203" pitchFamily="34" charset="0"/>
              </a:rPr>
              <a:t>*</a:t>
            </a:r>
            <a:r>
              <a:rPr lang="es-CO" sz="1500" dirty="0">
                <a:solidFill>
                  <a:srgbClr val="000000"/>
                </a:solidFill>
                <a:latin typeface="Segoe UI Light" panose="020B0502040204020203" pitchFamily="34" charset="0"/>
              </a:rPr>
              <a:t>Realizar actividades dirigidas a la comunidades para adecuación del entorno educativo para evitar la entrada de vectores o eliminar  la presencia de los mismos como es la generación de métodos biológicos, de barrera  físicos o de saneamiento del medio, colocar mallas en las ventanas y puertas, *Proyectos de educación continuada para promoción y prevención ETV en los entornos.</a:t>
            </a:r>
          </a:p>
          <a:p>
            <a:pPr marL="171450" indent="-171450" algn="just" fontAlgn="t">
              <a:buFont typeface="Arial" panose="020B0604020202020204" pitchFamily="34" charset="0"/>
              <a:buChar char="•"/>
            </a:pPr>
            <a:r>
              <a:rPr lang="es-CO" sz="1500" u="sng" dirty="0">
                <a:solidFill>
                  <a:srgbClr val="000000"/>
                </a:solidFill>
                <a:latin typeface="Segoe UI Light" panose="020B0502040204020203" pitchFamily="34" charset="0"/>
              </a:rPr>
              <a:t>Prevención y control de vectores en el entorno educativo.</a:t>
            </a:r>
          </a:p>
          <a:p>
            <a:pPr marL="171450" indent="-171450" algn="just" fontAlgn="t">
              <a:buFont typeface="Arial" panose="020B0604020202020204" pitchFamily="34" charset="0"/>
              <a:buChar char="•"/>
            </a:pPr>
            <a:r>
              <a:rPr lang="es-CO" sz="1500" u="sng" dirty="0">
                <a:solidFill>
                  <a:srgbClr val="000000"/>
                </a:solidFill>
                <a:latin typeface="Segoe UI Light" panose="020B0502040204020203" pitchFamily="34" charset="0"/>
              </a:rPr>
              <a:t>Identificación oportuna de signos y síntomas para canalización a los servicios de salud.</a:t>
            </a: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6" name="Rectangle 25"/>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4642911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o 8"/>
          <p:cNvGrpSpPr/>
          <p:nvPr/>
        </p:nvGrpSpPr>
        <p:grpSpPr>
          <a:xfrm>
            <a:off x="3839647" y="485964"/>
            <a:ext cx="8352353" cy="5665073"/>
            <a:chOff x="1541417" y="538425"/>
            <a:chExt cx="8352353" cy="5665073"/>
          </a:xfrm>
        </p:grpSpPr>
        <p:pic>
          <p:nvPicPr>
            <p:cNvPr id="10" name="Imagen 9"/>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1" name="Grupo 10"/>
            <p:cNvGrpSpPr/>
            <p:nvPr/>
          </p:nvGrpSpPr>
          <p:grpSpPr>
            <a:xfrm>
              <a:off x="1541417" y="1324531"/>
              <a:ext cx="6943664" cy="4174247"/>
              <a:chOff x="1541417" y="1324531"/>
              <a:chExt cx="6943664" cy="4174247"/>
            </a:xfrm>
          </p:grpSpPr>
          <p:sp>
            <p:nvSpPr>
              <p:cNvPr id="16" name="CuadroTexto 15"/>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7" name="CuadroTexto 16"/>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8" name="CuadroTexto 17"/>
              <p:cNvSpPr txBox="1"/>
              <p:nvPr/>
            </p:nvSpPr>
            <p:spPr>
              <a:xfrm>
                <a:off x="2919411" y="5129446"/>
                <a:ext cx="3079939" cy="369332"/>
              </a:xfrm>
              <a:prstGeom prst="rect">
                <a:avLst/>
              </a:prstGeom>
              <a:noFill/>
            </p:spPr>
            <p:txBody>
              <a:bodyPr wrap="square" rtlCol="0">
                <a:spAutoFit/>
              </a:bodyPr>
              <a:lstStyle/>
              <a:p>
                <a:endParaRPr lang="es-CO" dirty="0"/>
              </a:p>
            </p:txBody>
          </p:sp>
          <p:sp>
            <p:nvSpPr>
              <p:cNvPr id="19" name="CuadroTexto 18"/>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20" name="Rectángulo 19"/>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1" name="CuadroTexto 20"/>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2" name="CuadroTexto 21"/>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 name="Rectángulo 11"/>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3" name="CuadroTexto 12"/>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4" name="Llamada rectangular 3"/>
          <p:cNvSpPr/>
          <p:nvPr/>
        </p:nvSpPr>
        <p:spPr>
          <a:xfrm rot="16200000">
            <a:off x="-566880" y="1624909"/>
            <a:ext cx="5456807" cy="4124541"/>
          </a:xfrm>
          <a:prstGeom prst="wedgeRectCallout">
            <a:avLst>
              <a:gd name="adj1" fmla="val -9931"/>
              <a:gd name="adj2" fmla="val 96949"/>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7" name="Imagen 26"/>
          <p:cNvPicPr>
            <a:picLocks noChangeAspect="1"/>
          </p:cNvPicPr>
          <p:nvPr/>
        </p:nvPicPr>
        <p:blipFill>
          <a:blip r:embed="rId3"/>
          <a:stretch>
            <a:fillRect/>
          </a:stretch>
        </p:blipFill>
        <p:spPr>
          <a:xfrm>
            <a:off x="154035" y="1030175"/>
            <a:ext cx="644651" cy="441077"/>
          </a:xfrm>
          <a:prstGeom prst="rect">
            <a:avLst/>
          </a:prstGeom>
        </p:spPr>
      </p:pic>
      <p:sp>
        <p:nvSpPr>
          <p:cNvPr id="28" name="CuadroTexto 27"/>
          <p:cNvSpPr txBox="1"/>
          <p:nvPr/>
        </p:nvSpPr>
        <p:spPr>
          <a:xfrm>
            <a:off x="256878" y="1340768"/>
            <a:ext cx="3886577" cy="4678204"/>
          </a:xfrm>
          <a:prstGeom prst="rect">
            <a:avLst/>
          </a:prstGeom>
          <a:noFill/>
        </p:spPr>
        <p:txBody>
          <a:bodyPr wrap="square" rtlCol="0">
            <a:spAutoFit/>
          </a:bodyPr>
          <a:lstStyle/>
          <a:p>
            <a:pPr marL="171450" indent="-171450" algn="just" fontAlgn="t">
              <a:buFont typeface="Arial" panose="020B0604020202020204" pitchFamily="34" charset="0"/>
              <a:buChar char="•"/>
            </a:pPr>
            <a:endParaRPr lang="es-ES" sz="1200" u="sng" dirty="0">
              <a:solidFill>
                <a:srgbClr val="000000"/>
              </a:solidFill>
              <a:latin typeface="Segoe UI Light" panose="020B0502040204020203" pitchFamily="34" charset="0"/>
            </a:endParaRPr>
          </a:p>
          <a:p>
            <a:pPr marL="171450" indent="-171450" algn="just" fontAlgn="t">
              <a:buFont typeface="Arial" panose="020B0604020202020204" pitchFamily="34" charset="0"/>
              <a:buChar char="•"/>
            </a:pPr>
            <a:r>
              <a:rPr lang="es-ES" sz="1300" u="sng" dirty="0">
                <a:latin typeface="Segoe UI Light" panose="020B0502040204020203" pitchFamily="34" charset="0"/>
              </a:rPr>
              <a:t>Caracterización del riesgo para ETV en zonas endémicas.</a:t>
            </a:r>
          </a:p>
          <a:p>
            <a:pPr marL="171450" lvl="1" indent="-171450" algn="just" fontAlgn="t">
              <a:buFont typeface="Arial" panose="020B0604020202020204" pitchFamily="34" charset="0"/>
              <a:buChar char="•"/>
            </a:pPr>
            <a:r>
              <a:rPr lang="es-ES" sz="1300" u="sng" dirty="0">
                <a:latin typeface="Segoe UI Light" panose="020B0502040204020203" pitchFamily="34" charset="0"/>
                <a:cs typeface="Segoe UI Light" panose="020B0502040204020203" pitchFamily="34" charset="0"/>
              </a:rPr>
              <a:t>Desarrollar acciones de prevención y control de ETV en el marco </a:t>
            </a:r>
            <a:r>
              <a:rPr lang="es-CO" sz="1300" u="sng" dirty="0">
                <a:latin typeface="Segoe UI Light" panose="020B0502040204020203" pitchFamily="34" charset="0"/>
                <a:cs typeface="Segoe UI Light" panose="020B0502040204020203" pitchFamily="34" charset="0"/>
              </a:rPr>
              <a:t>del sistema de gestión de la seguridad y salud en el trabajo</a:t>
            </a:r>
            <a:endParaRPr lang="es-CO" sz="1300" u="sng" dirty="0">
              <a:solidFill>
                <a:srgbClr val="C00000"/>
              </a:solidFill>
              <a:latin typeface="Segoe UI Light" panose="020B0502040204020203" pitchFamily="34" charset="0"/>
              <a:cs typeface="Segoe UI Light" panose="020B0502040204020203" pitchFamily="34" charset="0"/>
            </a:endParaRPr>
          </a:p>
          <a:p>
            <a:pPr marL="171450" indent="-171450" algn="just" fontAlgn="t">
              <a:buFont typeface="Arial" panose="020B0604020202020204" pitchFamily="34" charset="0"/>
              <a:buChar char="•"/>
            </a:pPr>
            <a:r>
              <a:rPr lang="es-ES" sz="1300" u="sng" dirty="0">
                <a:latin typeface="Segoe UI Light" panose="020B0502040204020203" pitchFamily="34" charset="0"/>
              </a:rPr>
              <a:t>Información para la salud en ETV: *</a:t>
            </a:r>
            <a:r>
              <a:rPr lang="es-CO" sz="1300" dirty="0">
                <a:latin typeface="Segoe UI Light" panose="020B0502040204020203" pitchFamily="34" charset="0"/>
              </a:rPr>
              <a:t>Realizar estrategias educativas para la población en riesgo donde se identifique: definición, zonas de riesgo, signos y síntomas de la enfermedad, mecanismos de transmisión, prevención, recomendaciones generales</a:t>
            </a:r>
          </a:p>
          <a:p>
            <a:pPr marL="171450" indent="-171450" algn="just" fontAlgn="t">
              <a:buFont typeface="Arial" panose="020B0604020202020204" pitchFamily="34" charset="0"/>
              <a:buChar char="•"/>
            </a:pPr>
            <a:r>
              <a:rPr lang="es-ES" sz="1300" u="sng" dirty="0">
                <a:latin typeface="Segoe UI Light" panose="020B0502040204020203" pitchFamily="34" charset="0"/>
              </a:rPr>
              <a:t>Intervención de la población trabajadora que labora en zonas endémicas para ETV: </a:t>
            </a:r>
            <a:r>
              <a:rPr lang="es-ES" sz="1300" dirty="0">
                <a:latin typeface="Segoe UI Light" panose="020B0502040204020203" pitchFamily="34" charset="0"/>
              </a:rPr>
              <a:t>* Informar a trabajadores sobre su exposición a vectores en zonas de riesgo. * Educación sobre los métodos de reducción de contacto con los vectores</a:t>
            </a:r>
          </a:p>
          <a:p>
            <a:pPr marL="171450" indent="-171450" algn="just" fontAlgn="t">
              <a:buFont typeface="Arial" panose="020B0604020202020204" pitchFamily="34" charset="0"/>
              <a:buChar char="•"/>
            </a:pPr>
            <a:r>
              <a:rPr lang="es-ES" sz="1300" u="sng" dirty="0">
                <a:latin typeface="Segoe UI Light" panose="020B0502040204020203" pitchFamily="34" charset="0"/>
              </a:rPr>
              <a:t>Jornadas de salud que permitan la identificación de casos con ETV: </a:t>
            </a:r>
            <a:r>
              <a:rPr lang="es-ES" sz="1300" dirty="0">
                <a:latin typeface="Segoe UI Light" panose="020B0502040204020203" pitchFamily="34" charset="0"/>
              </a:rPr>
              <a:t>Acciones de promoción prevención y control de las ETV que se apliquen durante las Jornadas de salud.</a:t>
            </a:r>
          </a:p>
          <a:p>
            <a:pPr marL="171450" lvl="1" indent="-171450" algn="just" fontAlgn="t">
              <a:buFont typeface="Arial" panose="020B0604020202020204" pitchFamily="34" charset="0"/>
              <a:buChar char="•"/>
            </a:pPr>
            <a:r>
              <a:rPr lang="es-ES" sz="1300" u="sng" dirty="0">
                <a:latin typeface="Segoe UI Light" panose="020B0502040204020203" pitchFamily="34" charset="0"/>
                <a:cs typeface="Segoe UI Light" panose="020B0502040204020203" pitchFamily="34" charset="0"/>
              </a:rPr>
              <a:t>Realizar alianzas estratégicas para el mejoramiento de condiciones laborales a riesgo de ETV.</a:t>
            </a: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6" name="Rectangle 25"/>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9"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04591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p:cNvGrpSpPr/>
          <p:nvPr/>
        </p:nvGrpSpPr>
        <p:grpSpPr>
          <a:xfrm>
            <a:off x="-240704" y="592213"/>
            <a:ext cx="8352353" cy="5665073"/>
            <a:chOff x="1541417" y="538425"/>
            <a:chExt cx="8352353" cy="5665073"/>
          </a:xfrm>
        </p:grpSpPr>
        <p:pic>
          <p:nvPicPr>
            <p:cNvPr id="9" name="Imagen 8">
              <a:hlinkClick r:id="rId2" action="ppaction://hlinkfile"/>
            </p:cNvPr>
            <p:cNvPicPr>
              <a:picLocks noChangeAspect="1"/>
            </p:cNvPicPr>
            <p:nvPr/>
          </p:nvPicPr>
          <p:blipFill rotWithShape="1">
            <a:blip r:embed="rId3">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10" name="Grupo 9"/>
            <p:cNvGrpSpPr/>
            <p:nvPr/>
          </p:nvGrpSpPr>
          <p:grpSpPr>
            <a:xfrm>
              <a:off x="1541417" y="1324531"/>
              <a:ext cx="6943664" cy="4174247"/>
              <a:chOff x="1541417" y="1324531"/>
              <a:chExt cx="6943664" cy="4174247"/>
            </a:xfrm>
          </p:grpSpPr>
          <p:sp>
            <p:nvSpPr>
              <p:cNvPr id="13" name="CuadroTexto 1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16" name="CuadroTexto 15"/>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17" name="CuadroTexto 16"/>
              <p:cNvSpPr txBox="1"/>
              <p:nvPr/>
            </p:nvSpPr>
            <p:spPr>
              <a:xfrm>
                <a:off x="2919411" y="5129446"/>
                <a:ext cx="3079939" cy="369332"/>
              </a:xfrm>
              <a:prstGeom prst="rect">
                <a:avLst/>
              </a:prstGeom>
              <a:noFill/>
            </p:spPr>
            <p:txBody>
              <a:bodyPr wrap="square" rtlCol="0">
                <a:spAutoFit/>
              </a:bodyPr>
              <a:lstStyle/>
              <a:p>
                <a:endParaRPr lang="es-CO" dirty="0"/>
              </a:p>
            </p:txBody>
          </p:sp>
          <p:sp>
            <p:nvSpPr>
              <p:cNvPr id="18" name="CuadroTexto 1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19" name="Rectángulo 1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20" name="CuadroTexto 1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21" name="CuadroTexto 2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23" name="CuadroTexto 22"/>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24" name="Conector recto 2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Rectángulo 10"/>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12" name="CuadroTexto 11"/>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2" name="Llamada rectangular 21"/>
          <p:cNvSpPr/>
          <p:nvPr/>
        </p:nvSpPr>
        <p:spPr>
          <a:xfrm rot="5400000">
            <a:off x="7059795" y="872718"/>
            <a:ext cx="4824533" cy="5184575"/>
          </a:xfrm>
          <a:prstGeom prst="wedgeRectCallout">
            <a:avLst>
              <a:gd name="adj1" fmla="val 17286"/>
              <a:gd name="adj2" fmla="val 8499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6" name="Imagen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2102" y="1158617"/>
            <a:ext cx="4879917" cy="4718655"/>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7" name="Rectangle 26"/>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8"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5211920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o" ma:contentTypeID="0x010100C231B2FD6E1CDD4DB1381D3458B6A55F" ma:contentTypeVersion="0" ma:contentTypeDescription="Crear nuevo documento." ma:contentTypeScope="" ma:versionID="421a4c623f2b0bb5f4f1e0244e996327">
  <xsd:schema xmlns:xsd="http://www.w3.org/2001/XMLSchema" xmlns:xs="http://www.w3.org/2001/XMLSchema" xmlns:p="http://schemas.microsoft.com/office/2006/metadata/properties" xmlns:ns2="bc7fa6d9-f289-453f-8d65-26d024cbc172" targetNamespace="http://schemas.microsoft.com/office/2006/metadata/properties" ma:root="true" ma:fieldsID="e554c2d3f2b27ffb6760a44d8a8ddcc9" ns2:_="">
    <xsd:import namespace="bc7fa6d9-f289-453f-8d65-26d024cbc17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fa6d9-f289-453f-8d65-26d024cbc172"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bc7fa6d9-f289-453f-8d65-26d024cbc172">SK56FQYSNTNA-148-10</_dlc_DocId>
    <_dlc_DocIdUrl xmlns="bc7fa6d9-f289-453f-8d65-26d024cbc172">
      <Url>http://intranet.minsalud.gov.co/_layouts/15/DocIdRedir.aspx?ID=SK56FQYSNTNA-148-10</Url>
      <Description>SK56FQYSNTNA-148-10</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37FBC1-4A39-422D-9FF3-7436CE19CF79}">
  <ds:schemaRefs>
    <ds:schemaRef ds:uri="http://schemas.microsoft.com/sharepoint/events"/>
  </ds:schemaRefs>
</ds:datastoreItem>
</file>

<file path=customXml/itemProps2.xml><?xml version="1.0" encoding="utf-8"?>
<ds:datastoreItem xmlns:ds="http://schemas.openxmlformats.org/officeDocument/2006/customXml" ds:itemID="{3CB36426-959F-455A-A0BC-CFE47BE52C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fa6d9-f289-453f-8d65-26d024cbc1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9603A39-B664-49B8-B461-8C0E87ABF000}">
  <ds:schemaRefs>
    <ds:schemaRef ds:uri="http://purl.org/dc/elements/1.1/"/>
    <ds:schemaRef ds:uri="http://schemas.microsoft.com/office/infopath/2007/PartnerControls"/>
    <ds:schemaRef ds:uri="http://schemas.microsoft.com/office/2006/metadata/properties"/>
    <ds:schemaRef ds:uri="http://purl.org/dc/terms/"/>
    <ds:schemaRef ds:uri="bc7fa6d9-f289-453f-8d65-26d024cbc172"/>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4.xml><?xml version="1.0" encoding="utf-8"?>
<ds:datastoreItem xmlns:ds="http://schemas.openxmlformats.org/officeDocument/2006/customXml" ds:itemID="{BB2E74A8-9C09-4F90-B115-6684705911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1273</TotalTime>
  <Words>1970</Words>
  <Application>Microsoft Macintosh PowerPoint</Application>
  <PresentationFormat>Widescreen</PresentationFormat>
  <Paragraphs>173</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Calibri</vt:lpstr>
      <vt:lpstr>Calibri Light</vt:lpstr>
      <vt:lpstr>Segoe UI Light</vt:lpstr>
      <vt:lpstr>Verdana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Carolina Acosta Gutierrez</dc:creator>
  <cp:lastModifiedBy>Catalina Maria Cruz Rodriguez</cp:lastModifiedBy>
  <cp:revision>115</cp:revision>
  <dcterms:created xsi:type="dcterms:W3CDTF">2014-10-20T16:00:02Z</dcterms:created>
  <dcterms:modified xsi:type="dcterms:W3CDTF">2016-07-06T23:14:53Z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0x010100C231B2FD6E1CDD4DB1381D3458B6A55F</vt:lpwstr>
  </property>
  <property fmtid="{D5CDD505-2E9C-101B-9397-08002B2CF9AE}" pid="3" name="_dlc_DocIdItemGuid">
    <vt:lpwstr>019c0135-f4b2-4aea-a0bc-72a854e15f27</vt:lpwstr>
  </property>
</Properties>
</file>