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9" r:id="rId6"/>
    <p:sldId id="303" r:id="rId7"/>
    <p:sldId id="302" r:id="rId8"/>
    <p:sldId id="301" r:id="rId9"/>
    <p:sldId id="305" r:id="rId10"/>
    <p:sldId id="306" r:id="rId11"/>
    <p:sldId id="307" r:id="rId12"/>
    <p:sldId id="308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94698"/>
  </p:normalViewPr>
  <p:slideViewPr>
    <p:cSldViewPr>
      <p:cViewPr>
        <p:scale>
          <a:sx n="64" d="100"/>
          <a:sy n="64" d="100"/>
        </p:scale>
        <p:origin x="992" y="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022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0920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664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192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8022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188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597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5401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535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1349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718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029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hyperlink" Target="../Diagrama%20Perinatal%20FINAL%20enero%202016.bp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2276872"/>
            <a:ext cx="12181414" cy="174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1698219" y="2548783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 DE ATENCIÓN INTEGRAL DE </a:t>
            </a:r>
            <a:r>
              <a:rPr lang="es-CO" sz="3600" b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MATERNO </a:t>
            </a:r>
            <a:r>
              <a:rPr lang="es-CO" sz="3600" b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PERINATAL</a:t>
            </a:r>
            <a:endParaRPr lang="es-CO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35" y="5589240"/>
            <a:ext cx="7041930" cy="119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2861231" y="474976"/>
            <a:ext cx="8352353" cy="5665073"/>
            <a:chOff x="1541417" y="538425"/>
            <a:chExt cx="8352353" cy="5665073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1011669" y="1696119"/>
            <a:ext cx="5214342" cy="2952329"/>
          </a:xfrm>
          <a:prstGeom prst="wedgeRectCallout">
            <a:avLst>
              <a:gd name="adj1" fmla="val 24018"/>
              <a:gd name="adj2" fmla="val 107581"/>
            </a:avLst>
          </a:prstGeom>
          <a:solidFill>
            <a:schemeClr val="bg1"/>
          </a:soli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215221" y="701988"/>
            <a:ext cx="28503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Misionales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 prestación de servicios individuales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las intervenciones colectivas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Vigilancia en Salud Pública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Inspección, vigilancia y control sanitario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aseguramiento .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Estratégicos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Planeación integral de la salud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Coordinación Intersectorial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Desarrollo  de capacidades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Participación social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conocimiento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 de apoyo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administrativa y financiera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talento humano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insumos en salud pública  </a:t>
            </a:r>
          </a:p>
          <a:p>
            <a:endParaRPr lang="es-CO" sz="2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9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7357838" y="1471045"/>
            <a:ext cx="5650934" cy="3662188"/>
          </a:xfrm>
          <a:prstGeom prst="wedgeRectCallout">
            <a:avLst>
              <a:gd name="adj1" fmla="val 22059"/>
              <a:gd name="adj2" fmla="val 6364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8352210" y="530697"/>
            <a:ext cx="3662189" cy="5840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100" u="sng" dirty="0">
                <a:latin typeface="Segoe UI Light" panose="020B0502040204020203" pitchFamily="34" charset="0"/>
              </a:rPr>
              <a:t>Información y educación  para la participación social en los servicios de salud materno perinatal:  </a:t>
            </a:r>
            <a:r>
              <a:rPr lang="es-CO" sz="1100" dirty="0">
                <a:latin typeface="Segoe UI Light" panose="020B0502040204020203" pitchFamily="34" charset="0"/>
              </a:rPr>
              <a:t>Proceso que se realiza con y para las personas, familias, comunidades,  a fin de desarrollar capacidades para la conformación y participación en  veedurías sociales a los servicios de salud materno perinatal de manera tal que les permita a las personas participar en el  mejoramiento de  la calidad de la atención en los servicios de salud desde la planeación, implementación y monitoreo.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CO" sz="1100" dirty="0">
              <a:latin typeface="Segoe UI Light" panose="020B0502040204020203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100" u="sng" dirty="0">
                <a:latin typeface="Segoe UI Light" panose="020B0502040204020203" pitchFamily="34" charset="0"/>
              </a:rPr>
              <a:t>Vigilancia en salud pública comunitaria</a:t>
            </a:r>
          </a:p>
          <a:p>
            <a:pPr algn="just"/>
            <a:endParaRPr lang="es-CO" sz="1100" dirty="0">
              <a:latin typeface="Segoe UI Light" panose="020B0502040204020203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100" u="sng" dirty="0">
                <a:latin typeface="Segoe UI Light" panose="020B0502040204020203" pitchFamily="34" charset="0"/>
              </a:rPr>
              <a:t>Información en salud que promueva los derechos  sexuales y reproductivos</a:t>
            </a:r>
            <a:r>
              <a:rPr lang="es-CO" sz="1100" dirty="0">
                <a:latin typeface="Segoe UI Light" panose="020B0502040204020203" pitchFamily="34" charset="0"/>
              </a:rPr>
              <a:t>: Promocionar  los derechos sexuales y reproductivos a nivel individual, familiar y comunitario, de manera tal que su conocimiento y respeto, permita reducir o eliminar la violencia de genero y sexual, el estigma y discriminación y las barreras de acceso a servicios de salud en los niños, niñas, adolescentes y mujeres.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CO" sz="1100" dirty="0">
              <a:latin typeface="Segoe UI Light" panose="020B0502040204020203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100" u="sng" dirty="0">
                <a:latin typeface="Segoe UI Light" panose="020B0502040204020203" pitchFamily="34" charset="0"/>
              </a:rPr>
              <a:t>Articulación intersectorial</a:t>
            </a:r>
            <a:r>
              <a:rPr lang="es-CO" sz="1100" dirty="0">
                <a:latin typeface="Segoe UI Light" panose="020B0502040204020203" pitchFamily="34" charset="0"/>
              </a:rPr>
              <a:t> para el diseño, implementación, sostenimiento, monitoreo y evaluación de las políticas públicas, programas, proyectos, estratégicas y acciones de salud materna y perinatal.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CO" sz="1100" dirty="0">
              <a:latin typeface="Segoe UI Light" panose="020B0502040204020203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100" u="sng" dirty="0">
                <a:latin typeface="Segoe UI Light" panose="020B0502040204020203" pitchFamily="34" charset="0"/>
              </a:rPr>
              <a:t>Educación y comunicación </a:t>
            </a:r>
            <a:r>
              <a:rPr lang="es-CO" sz="1100" dirty="0">
                <a:latin typeface="Segoe UI Light" panose="020B0502040204020203" pitchFamily="34" charset="0"/>
              </a:rPr>
              <a:t> en salud para el ejercicio de una sexualidad libre, placentera y autónoma, sin discriminación o violencia y la superación de las barreras de acceso a servicios de </a:t>
            </a:r>
            <a:r>
              <a:rPr lang="es-CO" sz="1100" dirty="0" smtClean="0">
                <a:latin typeface="Segoe UI Light" panose="020B0502040204020203" pitchFamily="34" charset="0"/>
              </a:rPr>
              <a:t>salud.</a:t>
            </a:r>
          </a:p>
          <a:p>
            <a:pPr algn="just"/>
            <a:r>
              <a:rPr lang="es-CO" sz="1100" dirty="0" smtClean="0">
                <a:latin typeface="Segoe UI Light" panose="020B0502040204020203" pitchFamily="34" charset="0"/>
              </a:rPr>
              <a:t>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100" dirty="0">
                <a:latin typeface="Segoe UI Light" panose="020B0502040204020203" pitchFamily="34" charset="0"/>
              </a:rPr>
              <a:t>Control de Factores de Riesgo del medio ambiente y control integrado de vectores</a:t>
            </a:r>
          </a:p>
          <a:p>
            <a:endParaRPr lang="es-CO" sz="105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4" name="Rectangle 23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2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8" name="Grupo 27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Rectángulo 28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0" name="CuadroTexto 29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4" name="Llamada rectangular 3"/>
          <p:cNvSpPr/>
          <p:nvPr/>
        </p:nvSpPr>
        <p:spPr>
          <a:xfrm rot="5400000">
            <a:off x="7253169" y="1198853"/>
            <a:ext cx="5321450" cy="4035388"/>
          </a:xfrm>
          <a:prstGeom prst="wedgeRectCallout">
            <a:avLst>
              <a:gd name="adj1" fmla="val -2189"/>
              <a:gd name="adj2" fmla="val 6783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897" y="595934"/>
            <a:ext cx="431800" cy="355600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8007489" y="1128873"/>
            <a:ext cx="381311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Segoe UI Light"/>
                <a:cs typeface="Segoe UI Light"/>
              </a:rPr>
              <a:t>Atención comunitaria de la gestante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200" dirty="0">
              <a:latin typeface="Segoe UI Light"/>
              <a:cs typeface="Segoe UI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200" dirty="0">
                <a:latin typeface="Segoe UI Light"/>
                <a:cs typeface="Segoe UI Light"/>
              </a:rPr>
              <a:t>Conformación y fortalecimiento de redes sociales comunitarias, sectoriales e intersectoriales para la promoción de equidad de género, la autonomía reproductiva y la detección y atención de alteraciones del embarazo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200" dirty="0">
                <a:latin typeface="Segoe UI Light"/>
                <a:cs typeface="Segoe UI Light"/>
              </a:rPr>
              <a:t>Brindar educación a los agentes comunitarios en relación a la identificación de signos de alarma durante el embarazo y canalización efectiva por urgencias con pertinencia cultural.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Segoe UI Light"/>
                <a:cs typeface="Segoe UI Light"/>
              </a:rPr>
              <a:t>Canalización y seguimiento comunitario efectivo a servicios de salud sexual y reproductiva a través de estrategias como Mujeres, individuos, familias y comunidad (MIFC)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Segoe UI Light"/>
                <a:cs typeface="Segoe UI Light"/>
              </a:rPr>
              <a:t>Acciones afirmativas frente a la mujer y la gestante en el ámbito comunitario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Segoe UI Light"/>
                <a:cs typeface="Segoe UI Light"/>
              </a:rPr>
              <a:t>Sistema de detección comunitaria de alto riesgo materno perinatal.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200" dirty="0">
                <a:latin typeface="Segoe UI Light"/>
                <a:cs typeface="Segoe UI Light"/>
              </a:rPr>
              <a:t>Control de Factores de Riesgo del medio ambiente y control integrado de vectores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4" name="Rectangle 23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65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3123529" y="476672"/>
            <a:ext cx="8352353" cy="5665073"/>
            <a:chOff x="1541417" y="538425"/>
            <a:chExt cx="8352353" cy="5665073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" name="Llamada rectangular 5"/>
          <p:cNvSpPr/>
          <p:nvPr/>
        </p:nvSpPr>
        <p:spPr>
          <a:xfrm rot="16200000">
            <a:off x="-521977" y="1210358"/>
            <a:ext cx="5652201" cy="4380294"/>
          </a:xfrm>
          <a:prstGeom prst="wedgeRectCallout">
            <a:avLst>
              <a:gd name="adj1" fmla="val 10751"/>
              <a:gd name="adj2" fmla="val 8201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90" y="664177"/>
            <a:ext cx="406400" cy="4064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12224" y="999848"/>
            <a:ext cx="41459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endParaRPr lang="es-ES" sz="1200" u="sng" dirty="0">
              <a:solidFill>
                <a:srgbClr val="000000"/>
              </a:solidFill>
              <a:latin typeface="Segoe UI Ligh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Segoe UI Light"/>
                <a:cs typeface="Segoe UI Light"/>
              </a:rPr>
              <a:t>Fortalecer los procesos de información, educación y comunicación sobre la salud sexual integral, orientados a promover el reconocimiento de la sexualidad como condición humana, y que permitan el abordaje y respuestas con acciones que contribuyan a garantizar el ejercicio de los derechos sexuales y reproductivos, el bienestar y la calidad de vida.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Segoe UI Light"/>
                <a:cs typeface="Segoe UI Light"/>
              </a:rPr>
              <a:t>Educar para la construcción de relaciones equitativas y solidarias entre géneros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Segoe UI Light"/>
                <a:cs typeface="Segoe UI Light"/>
              </a:rPr>
              <a:t>Brindar asesoría en anticoncepción y fomentar la doble protección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Segoe UI Light"/>
                <a:cs typeface="Segoe UI Light"/>
              </a:rPr>
              <a:t>Identificación en el hogar de signos de alarma y canalización a los servicios correspondientes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Segoe UI Light"/>
                <a:cs typeface="Segoe UI Light"/>
              </a:rPr>
              <a:t>Fortalecimiento de redes sociales  comunitarias, sectoriales e intersectoriales para la promoción de equidad de género, la autonomía reproductiva y la detección y atención de alteraciones del embarazo.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Segoe UI Light"/>
                <a:cs typeface="Segoe UI Light"/>
              </a:rPr>
              <a:t>Control de Factores de Riesgo del medio ambiente y control integrado de vectores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4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5" name="Rectangle 24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0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8" name="Grupo 27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Rectángulo 28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6" name="Llamada rectangular 5"/>
          <p:cNvSpPr/>
          <p:nvPr/>
        </p:nvSpPr>
        <p:spPr>
          <a:xfrm rot="5400000">
            <a:off x="7581985" y="1477614"/>
            <a:ext cx="5206190" cy="3737493"/>
          </a:xfrm>
          <a:prstGeom prst="wedgeRectCallout">
            <a:avLst>
              <a:gd name="adj1" fmla="val 20971"/>
              <a:gd name="adj2" fmla="val 7252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333" y="917984"/>
            <a:ext cx="564262" cy="39137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296239" y="1398429"/>
            <a:ext cx="373016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Segoe UI Light"/>
                <a:cs typeface="Segoe UI Light"/>
              </a:rPr>
              <a:t>Acceso universal a la educación.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Segoe UI Light"/>
                <a:cs typeface="Segoe UI Light"/>
              </a:rPr>
              <a:t>Orientar y acompañar en el reconocimiento y valoración del propio cuerpo, fortalecimiento de la autoestima, autonomía y el ejercicio de la sexualidad.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Segoe UI Light"/>
                <a:cs typeface="Segoe UI Light"/>
              </a:rPr>
              <a:t>Educación en el derecho a decidir sobre el inicio de las relaciones sexuales y a escoger las y/o los compañeros sexuales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Segoe UI Light"/>
                <a:cs typeface="Segoe UI Light"/>
              </a:rPr>
              <a:t>Educación en salud para el ejercicio de una sexualidad libre, placentera y autónoma, sin discriminación y violencia.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Segoe UI Light"/>
                <a:cs typeface="Segoe UI Light"/>
              </a:rPr>
              <a:t> Canalización y orientación al acceso hacia los servicios en salud sexual y reproductiva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4" name="Rectangle 23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3287688" y="485964"/>
            <a:ext cx="8352353" cy="5665073"/>
            <a:chOff x="1541417" y="538425"/>
            <a:chExt cx="8352353" cy="5665073"/>
          </a:xfrm>
        </p:grpSpPr>
        <p:pic>
          <p:nvPicPr>
            <p:cNvPr id="29" name="Imagen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30" name="Grupo 29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Rectángulo 30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4" name="Llamada rectangular 3"/>
          <p:cNvSpPr/>
          <p:nvPr/>
        </p:nvSpPr>
        <p:spPr>
          <a:xfrm rot="16200000">
            <a:off x="-819827" y="1948021"/>
            <a:ext cx="5293572" cy="3429026"/>
          </a:xfrm>
          <a:prstGeom prst="wedgeRectCallout">
            <a:avLst>
              <a:gd name="adj1" fmla="val -8762"/>
              <a:gd name="adj2" fmla="val 11262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54" y="1257880"/>
            <a:ext cx="644651" cy="441077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289170" y="1656843"/>
            <a:ext cx="30966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/>
                <a:cs typeface="Segoe UI Light"/>
              </a:rPr>
              <a:t>Acciones afirmativas frente a la mujer en el ámbito laboral.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/>
                <a:cs typeface="Segoe UI Light"/>
              </a:rPr>
              <a:t>Empoderamiento a mujeres y familia para la exigibilidad de derechos y mejoramiento de la salud materna y perinatal.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/>
                <a:cs typeface="Segoe UI Light"/>
              </a:rPr>
              <a:t>Fortalecimiento de redes para la promoción de la equidad de género, la autonomía reproductiva y la detección y atención del embarazo.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/>
                <a:cs typeface="Segoe UI Light"/>
              </a:rPr>
              <a:t>Identificación de signos de alarma y canalización a los servicios de salud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/>
                <a:cs typeface="Segoe UI Light"/>
              </a:rPr>
              <a:t>Programas de bienestar desde la perspectiva de salud y seguridad en el trabajo para la gestante.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/>
                <a:cs typeface="Segoe UI Light"/>
              </a:rPr>
              <a:t>Promover la lactancia materna a través de dinámicas de tiempo laborales para el contacto del binomio madre-hijo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4" name="Rectangle 23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263352" y="524457"/>
            <a:ext cx="8352353" cy="5665073"/>
            <a:chOff x="1541417" y="538425"/>
            <a:chExt cx="8352353" cy="5665073"/>
          </a:xfrm>
        </p:grpSpPr>
        <p:pic>
          <p:nvPicPr>
            <p:cNvPr id="27" name="Imagen 26">
              <a:hlinkClick r:id="rId2" action="ppaction://hlinkfile"/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8" name="Grupo 27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1" name="CuadroTexto 30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2" name="CuadroTexto 31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7" name="Rectángulo 36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1" name="Conector recto 40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Rectángulo 28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0" name="CuadroTexto 29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2" name="Llamada rectangular 21"/>
          <p:cNvSpPr/>
          <p:nvPr/>
        </p:nvSpPr>
        <p:spPr>
          <a:xfrm rot="5400000">
            <a:off x="7651022" y="1536991"/>
            <a:ext cx="4608512" cy="3640006"/>
          </a:xfrm>
          <a:prstGeom prst="wedgeRectCallout">
            <a:avLst>
              <a:gd name="adj1" fmla="val 9879"/>
              <a:gd name="adj2" fmla="val 118844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470" y="1171846"/>
            <a:ext cx="3193615" cy="43490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4" name="Rectangle 23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1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31B2FD6E1CDD4DB1381D3458B6A55F" ma:contentTypeVersion="0" ma:contentTypeDescription="Crear nuevo documento." ma:contentTypeScope="" ma:versionID="421a4c623f2b0bb5f4f1e0244e996327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e554c2d3f2b27ffb6760a44d8a8ddcc9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SK56FQYSNTNA-148-10</_dlc_DocId>
    <_dlc_DocIdUrl xmlns="bc7fa6d9-f289-453f-8d65-26d024cbc172">
      <Url>http://intranet.minsalud.gov.co/_layouts/15/DocIdRedir.aspx?ID=SK56FQYSNTNA-148-10</Url>
      <Description>SK56FQYSNTNA-148-10</Description>
    </_dlc_DocIdUrl>
  </documentManagement>
</p:properties>
</file>

<file path=customXml/itemProps1.xml><?xml version="1.0" encoding="utf-8"?>
<ds:datastoreItem xmlns:ds="http://schemas.openxmlformats.org/officeDocument/2006/customXml" ds:itemID="{3CB36426-959F-455A-A0BC-CFE47BE52C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37FBC1-4A39-422D-9FF3-7436CE19CF7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B2E74A8-9C09-4F90-B115-66847059116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9603A39-B664-49B8-B461-8C0E87ABF000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bc7fa6d9-f289-453f-8d65-26d024cbc172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</TotalTime>
  <Words>908</Words>
  <Application>Microsoft Macintosh PowerPoint</Application>
  <PresentationFormat>Widescreen</PresentationFormat>
  <Paragraphs>136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Calibri Light</vt:lpstr>
      <vt:lpstr>Segoe UI Light</vt:lpstr>
      <vt:lpstr>Verdana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Acosta Gutierrez</dc:creator>
  <cp:lastModifiedBy>Catalina Maria Cruz Rodriguez</cp:lastModifiedBy>
  <cp:revision>116</cp:revision>
  <dcterms:created xsi:type="dcterms:W3CDTF">2014-10-20T16:00:02Z</dcterms:created>
  <dcterms:modified xsi:type="dcterms:W3CDTF">2016-07-06T23:19:24Z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0x010100C231B2FD6E1CDD4DB1381D3458B6A55F</vt:lpwstr>
  </property>
  <property fmtid="{D5CDD505-2E9C-101B-9397-08002B2CF9AE}" pid="3" name="_dlc_DocIdItemGuid">
    <vt:lpwstr>019c0135-f4b2-4aea-a0bc-72a854e15f27</vt:lpwstr>
  </property>
</Properties>
</file>