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sldIdLst>
    <p:sldId id="259" r:id="rId6"/>
    <p:sldId id="303" r:id="rId7"/>
    <p:sldId id="302" r:id="rId8"/>
    <p:sldId id="301" r:id="rId9"/>
    <p:sldId id="305" r:id="rId10"/>
    <p:sldId id="306" r:id="rId11"/>
    <p:sldId id="307" r:id="rId12"/>
    <p:sldId id="308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C1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94698"/>
  </p:normalViewPr>
  <p:slideViewPr>
    <p:cSldViewPr>
      <p:cViewPr varScale="1">
        <p:scale>
          <a:sx n="85" d="100"/>
          <a:sy n="85" d="100"/>
        </p:scale>
        <p:origin x="192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customXml" Target="../customXml/item4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37797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63012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42388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80901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4652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40145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18657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15544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6380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02907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58293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615DE-3D0F-4EE1-B1A7-DED8F4937CF5}" type="datetimeFigureOut">
              <a:rPr lang="es-CO" smtClean="0"/>
              <a:pPr/>
              <a:t>6/07/16</a:t>
            </a:fld>
            <a:endParaRPr lang="es-CO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6390E-A369-47C8-82AD-D961993E8F0F}" type="slidenum">
              <a:rPr lang="es-CO" smtClean="0"/>
              <a:pPr/>
              <a:t>‹#›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84971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hyperlink" Target="../Diagrama%20desnutrici&#243;n%20final.bp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hyperlink" Target="../Diagrama%20desnutrici&#243;n%20final.bp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4" t="53017" r="45321" b="9968"/>
          <a:stretch/>
        </p:blipFill>
        <p:spPr bwMode="auto">
          <a:xfrm>
            <a:off x="0" y="2276872"/>
            <a:ext cx="12181414" cy="174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1026483" y="2276872"/>
            <a:ext cx="101284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RUTA DE ATENCIÓN INTEGRAL DE DESNUTRICIÓN AGUDA EN MENORES DE CINCO AÑOS</a:t>
            </a:r>
            <a:endParaRPr lang="es-CO" sz="36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735" y="5589240"/>
            <a:ext cx="7041930" cy="119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82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upo 43"/>
          <p:cNvGrpSpPr/>
          <p:nvPr/>
        </p:nvGrpSpPr>
        <p:grpSpPr>
          <a:xfrm>
            <a:off x="1154142" y="592213"/>
            <a:ext cx="8352353" cy="5665073"/>
            <a:chOff x="1541417" y="538425"/>
            <a:chExt cx="8352353" cy="5665073"/>
          </a:xfrm>
        </p:grpSpPr>
        <p:pic>
          <p:nvPicPr>
            <p:cNvPr id="49" name="Imagen 4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50" name="Grupo 49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54" name="CuadroTexto 53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55" name="CuadroTexto 54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56" name="CuadroTexto 55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57" name="CuadroTexto 56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8" name="Rectángulo 57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59" name="CuadroTexto 58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60" name="CuadroTexto 59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61" name="CuadroTexto 60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62" name="Conector recto 61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Rectángulo 51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53" name="CuadroTexto 52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cxnSp>
        <p:nvCxnSpPr>
          <p:cNvPr id="34" name="Conector recto 33"/>
          <p:cNvCxnSpPr/>
          <p:nvPr/>
        </p:nvCxnSpPr>
        <p:spPr>
          <a:xfrm flipH="1" flipV="1">
            <a:off x="1541417" y="3566160"/>
            <a:ext cx="18079" cy="68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lamada rectangular 50"/>
          <p:cNvSpPr/>
          <p:nvPr/>
        </p:nvSpPr>
        <p:spPr>
          <a:xfrm rot="16200000">
            <a:off x="-1011669" y="1696119"/>
            <a:ext cx="5214342" cy="2952329"/>
          </a:xfrm>
          <a:prstGeom prst="wedgeRectCallout">
            <a:avLst>
              <a:gd name="adj1" fmla="val 26765"/>
              <a:gd name="adj2" fmla="val 56458"/>
            </a:avLst>
          </a:prstGeom>
          <a:solidFill>
            <a:schemeClr val="bg1"/>
          </a:solidFill>
          <a:ln>
            <a:solidFill>
              <a:srgbClr val="9F2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8" name="CuadroTexto 27"/>
          <p:cNvSpPr txBox="1"/>
          <p:nvPr/>
        </p:nvSpPr>
        <p:spPr>
          <a:xfrm>
            <a:off x="215221" y="701988"/>
            <a:ext cx="285032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Misionales</a:t>
            </a:r>
          </a:p>
          <a:p>
            <a:pPr algn="just"/>
            <a:endParaRPr lang="es-ES_tradnl" sz="1200" b="1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la prestación de servicios individuales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las intervenciones colectivas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Vigilancia en Salud Pública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Inspección, vigilancia y control sanitario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aseguramiento .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Estratégicos</a:t>
            </a:r>
          </a:p>
          <a:p>
            <a:pPr algn="just"/>
            <a:endParaRPr lang="es-ES_tradnl" sz="1200" b="1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Planeación integral de la salud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Coordinación Intersectorial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Desarrollo  de capacidades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Participación social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conocimiento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ES_tradnl" sz="1200" dirty="0">
              <a:latin typeface="Segoe UI Light"/>
              <a:cs typeface="Segoe UI Light"/>
            </a:endParaRPr>
          </a:p>
          <a:p>
            <a:pPr algn="just"/>
            <a:r>
              <a:rPr lang="es-ES_tradnl" sz="1200" b="1" dirty="0">
                <a:latin typeface="Segoe UI Light"/>
                <a:cs typeface="Segoe UI Light"/>
              </a:rPr>
              <a:t>Procesos  de apoyo</a:t>
            </a:r>
          </a:p>
          <a:p>
            <a:pPr algn="just"/>
            <a:endParaRPr lang="es-ES_tradnl" sz="1200" dirty="0">
              <a:latin typeface="Segoe UI Light"/>
              <a:cs typeface="Segoe UI Light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administrativa y financiera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del talento humano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s-ES_tradnl" sz="1200" dirty="0">
                <a:latin typeface="Segoe UI Light"/>
                <a:cs typeface="Segoe UI Light"/>
              </a:rPr>
              <a:t>Gestión de insumos en salud pública  </a:t>
            </a:r>
          </a:p>
          <a:p>
            <a:endParaRPr lang="es-CO" sz="20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94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o 21"/>
          <p:cNvGrpSpPr/>
          <p:nvPr/>
        </p:nvGrpSpPr>
        <p:grpSpPr>
          <a:xfrm>
            <a:off x="1154142" y="592213"/>
            <a:ext cx="8352353" cy="5665073"/>
            <a:chOff x="1541417" y="538425"/>
            <a:chExt cx="8352353" cy="5665073"/>
          </a:xfrm>
        </p:grpSpPr>
        <p:pic>
          <p:nvPicPr>
            <p:cNvPr id="28" name="Imagen 2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9" name="Grupo 28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2" name="CuadroTexto 31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8" name="Rectángulo 37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2" name="Conector recto 41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Rectángulo 29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1" name="CuadroTexto 30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7" name="Llamada rectangular 26"/>
          <p:cNvSpPr/>
          <p:nvPr/>
        </p:nvSpPr>
        <p:spPr>
          <a:xfrm rot="16200000" flipV="1">
            <a:off x="7440130" y="1388752"/>
            <a:ext cx="5544616" cy="3720455"/>
          </a:xfrm>
          <a:prstGeom prst="wedgeRectCallout">
            <a:avLst>
              <a:gd name="adj1" fmla="val 26060"/>
              <a:gd name="adj2" fmla="val 65086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6" name="CuadroTexto 25"/>
          <p:cNvSpPr txBox="1"/>
          <p:nvPr/>
        </p:nvSpPr>
        <p:spPr>
          <a:xfrm>
            <a:off x="8410476" y="692696"/>
            <a:ext cx="3662189" cy="5101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700" b="1" u="sng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Gestión intersectorial de acciones integrales en seguridad alimentaria y nutricional para prevenir la desnutrición infantil y para coadyuvar en la recuperación y mantenimiento de los niños y niñas que reciben el tratamiento de la desnutrición aguda, evitando que recaigan y reingresen nuevamente a la ruta  </a:t>
            </a:r>
            <a:r>
              <a:rPr lang="es-CO" sz="700" b="1" dirty="0">
                <a:solidFill>
                  <a:schemeClr val="accent5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(HITO 1):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7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Gestión y abogacía ante el comité de seguridad alimentaria y las diferentes instituciones y organizaciones que hacen presencia en el territorio para abordar intersectorialmente los factores de riesgo y determinantes que se relacionan con la desnutrición infantil, interviniendo integralmente las familias y comunidades de los niños y niñas con desnutrición aguda.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7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Brindar complementación alimentaria a familias y comunidades vulnerables para mejorar el acceso a una alimentación saludable.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7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Gestionar programas para la producción  de alimentos de pancoger (auto-consumo) para mejorar la disponibilidad y el consumo de alimentos en las familias y comunidades.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7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Fortalecer los medios de vida y mejorar el acceso a los alimentos mediante la implementación de proyectos productivos.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7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Mejorar la capacidad adquisitiva de las familias y las comunidades mediante la ayuda monetaria y actividades generadoras de ingresos como las microempresas.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7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Soluciones tecnológicas apropiadas de acuerdo al territorio para el acceso a agua segura para el consumo.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700" dirty="0">
                <a:solidFill>
                  <a:srgbClr val="0000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Vinculación del componente educativo en nutrición desde los programas intersectoriales en seguridad alimentaria desarrollando los temas de promoción de alimentación saludable  de acuerdo a la edad, lactancia materna, alimentación complementaria, alimentación escolar y promoción de hábitos alimentarios saludables.</a:t>
            </a:r>
          </a:p>
          <a:p>
            <a:pPr algn="just"/>
            <a:endParaRPr lang="es-CO" sz="700" dirty="0">
              <a:solidFill>
                <a:srgbClr val="00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just"/>
            <a:r>
              <a:rPr lang="es-ES_tradnl" sz="700" b="1" u="sng" dirty="0">
                <a:latin typeface="Segoe UI Light" panose="020B0502040204020203" pitchFamily="34" charset="0"/>
                <a:cs typeface="Segoe UI Light" panose="020B0502040204020203" pitchFamily="34" charset="0"/>
              </a:rPr>
              <a:t>Apoyo y conformación de redes sociales para el fortalecimiento de la Seguridad Alimentaria y Nutricional (SAN):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700" dirty="0">
                <a:latin typeface="Segoe UI Light" panose="020B0502040204020203" pitchFamily="34" charset="0"/>
                <a:cs typeface="Segoe UI Light" panose="020B0502040204020203" pitchFamily="34" charset="0"/>
              </a:rPr>
              <a:t>Conformación y fortalecimiento de redes sociales comunitarias,</a:t>
            </a:r>
            <a:r>
              <a:rPr lang="es-CO" sz="700" u="sng" dirty="0">
                <a:latin typeface="Segoe UI Light" panose="020B0502040204020203" pitchFamily="34" charset="0"/>
                <a:cs typeface="Segoe UI Light" panose="020B0502040204020203" pitchFamily="34" charset="0"/>
              </a:rPr>
              <a:t> sectoriales</a:t>
            </a:r>
            <a:r>
              <a:rPr lang="es-CO" sz="700" dirty="0">
                <a:latin typeface="Segoe UI Light" panose="020B0502040204020203" pitchFamily="34" charset="0"/>
                <a:cs typeface="Segoe UI Light" panose="020B0502040204020203" pitchFamily="34" charset="0"/>
              </a:rPr>
              <a:t> para el fortalecimiento de la Seguridad Alimentaria y nutricional. (Redes comunitarias de apoyo a la lactancia materna).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700" dirty="0">
                <a:latin typeface="Segoe UI Light" panose="020B0502040204020203" pitchFamily="34" charset="0"/>
                <a:cs typeface="Segoe UI Light" panose="020B0502040204020203" pitchFamily="34" charset="0"/>
              </a:rPr>
              <a:t>Conformación y fortalecimiento de redes sociales comunitarias intersectoriales para el fortalecimiento de la Seguridad Alimentaria y nutricional. (Comités intersectoriales de SAN, redes de gestores en SAN). </a:t>
            </a:r>
            <a:endParaRPr lang="es-CO" sz="700" b="1" dirty="0">
              <a:solidFill>
                <a:srgbClr val="00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just"/>
            <a:endParaRPr lang="es-ES_tradnl" sz="700" u="sng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just"/>
            <a:r>
              <a:rPr lang="es-ES_tradnl" sz="700" b="1" u="sng" dirty="0">
                <a:latin typeface="Segoe UI Light" panose="020B0502040204020203" pitchFamily="34" charset="0"/>
                <a:cs typeface="Segoe UI Light" panose="020B0502040204020203" pitchFamily="34" charset="0"/>
              </a:rPr>
              <a:t>Promoción de alimentación saludable durante el curso de vida: </a:t>
            </a:r>
            <a:r>
              <a:rPr lang="es-CO" sz="700" dirty="0">
                <a:latin typeface="Segoe UI Light" panose="020B0502040204020203" pitchFamily="34" charset="0"/>
                <a:cs typeface="Segoe UI Light" panose="020B0502040204020203" pitchFamily="34" charset="0"/>
              </a:rPr>
              <a:t>Promoción de alimentación saludable  de acuerdo a la edad en temas de lactancia materna, alimentación complementaria, alimentación escolar,  hábitos alimentarios saludables.</a:t>
            </a:r>
            <a:endParaRPr lang="es-CO" sz="700" b="1" dirty="0">
              <a:solidFill>
                <a:srgbClr val="00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just"/>
            <a:endParaRPr lang="es-ES_tradnl" sz="700" u="sng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just"/>
            <a:r>
              <a:rPr lang="es-ES_tradnl" sz="700" b="1" u="sng" dirty="0">
                <a:latin typeface="Segoe UI Light" panose="020B0502040204020203" pitchFamily="34" charset="0"/>
                <a:cs typeface="Segoe UI Light" panose="020B0502040204020203" pitchFamily="34" charset="0"/>
              </a:rPr>
              <a:t>Educación y comunicación para la salud con énfasis en seguridad alimentaria</a:t>
            </a:r>
            <a:r>
              <a:rPr lang="es-CO" sz="700" b="1" u="sng" dirty="0">
                <a:latin typeface="Segoe UI Light" panose="020B0502040204020203" pitchFamily="34" charset="0"/>
                <a:cs typeface="Segoe UI Light" panose="020B0502040204020203" pitchFamily="34" charset="0"/>
              </a:rPr>
              <a:t>: </a:t>
            </a:r>
            <a:r>
              <a:rPr lang="es-CO" sz="700" dirty="0">
                <a:latin typeface="Segoe UI Light" panose="020B0502040204020203" pitchFamily="34" charset="0"/>
                <a:cs typeface="Segoe UI Light" panose="020B0502040204020203" pitchFamily="34" charset="0"/>
              </a:rPr>
              <a:t>Educación y comunicación con énfasis en seguridad alimentaria y nutricional para mejorar las conductas alimentarias relacionadas con la malnutrición por déficit.</a:t>
            </a:r>
            <a:endParaRPr lang="es-CO" sz="700" b="1" dirty="0">
              <a:solidFill>
                <a:srgbClr val="0000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just"/>
            <a:endParaRPr lang="es-ES_tradnl" sz="700" u="sng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just"/>
            <a:r>
              <a:rPr lang="es-ES_tradnl" sz="700" b="1" u="sng" dirty="0">
                <a:latin typeface="Segoe UI Light" panose="020B0502040204020203" pitchFamily="34" charset="0"/>
                <a:cs typeface="Segoe UI Light" panose="020B0502040204020203" pitchFamily="34" charset="0"/>
              </a:rPr>
              <a:t>Jornadas en salud para el fortalecimiento de la seguridad alimentaria y nutricional: </a:t>
            </a:r>
            <a:r>
              <a:rPr lang="es-CO" sz="700" dirty="0">
                <a:latin typeface="Segoe UI Light" panose="020B0502040204020203" pitchFamily="34" charset="0"/>
                <a:cs typeface="Segoe UI Light" panose="020B0502040204020203" pitchFamily="34" charset="0"/>
              </a:rPr>
              <a:t>Realizar Jornadas extramurales de atención integral en salud con énfasis en nutrición y seguridad alimentaria en coordinación con el prestador primario y la entidad territorial y de acuerdo a las condiciones del territorio. (zonas rurales dispersas). </a:t>
            </a:r>
            <a:endParaRPr lang="es-CO" sz="800" dirty="0">
              <a:latin typeface="Segoe UI Light" panose="020B0502040204020203" pitchFamily="34" charset="0"/>
            </a:endParaRPr>
          </a:p>
          <a:p>
            <a:endParaRPr lang="es-CO" sz="105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23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1154142" y="592213"/>
            <a:ext cx="8352353" cy="5665073"/>
            <a:chOff x="1541417" y="538425"/>
            <a:chExt cx="8352353" cy="5665073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8" name="Grupo 27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3" name="CuadroTexto 32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Rectángulo 38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2" name="CuadroTexto 41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3" name="Conector recto 42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Rectángulo 28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0" name="CuadroTexto 29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4" name="Llamada rectangular 3"/>
          <p:cNvSpPr/>
          <p:nvPr/>
        </p:nvSpPr>
        <p:spPr>
          <a:xfrm rot="5400000">
            <a:off x="7253169" y="1198853"/>
            <a:ext cx="5321450" cy="4035388"/>
          </a:xfrm>
          <a:prstGeom prst="wedgeRectCallout">
            <a:avLst>
              <a:gd name="adj1" fmla="val -4880"/>
              <a:gd name="adj2" fmla="val 6919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897" y="595934"/>
            <a:ext cx="431800" cy="355600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8043522" y="942975"/>
            <a:ext cx="381311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900" dirty="0">
                <a:latin typeface="Segoe UI Light"/>
                <a:cs typeface="Segoe UI Light"/>
              </a:rPr>
              <a:t>Canalización efectiva desde otros sectores o desde el PIC de menores con sospecha de malnutrición para su valoración y tratamiento.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900" dirty="0">
                <a:latin typeface="Segoe UI Light"/>
                <a:cs typeface="Segoe UI Light"/>
              </a:rPr>
              <a:t>Realizar Jornadas extramurales de atención integral en salud con énfasis en nutrición y seguridad alimentaria en coordinación con el prestador primario y de acuerdo a las condiciones del territorio. (zonas rurales dispersas).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900" dirty="0">
                <a:latin typeface="Segoe UI Light"/>
                <a:cs typeface="Segoe UI Light"/>
              </a:rPr>
              <a:t>Educación y comunicación con énfasis en seguridad alimentaria y nutricional para mejorar las conductas alimentarias relacionadas con la malnutrición </a:t>
            </a:r>
            <a:r>
              <a:rPr lang="es-CO" sz="900" dirty="0" smtClean="0">
                <a:latin typeface="Segoe UI Light"/>
                <a:cs typeface="Segoe UI Light"/>
              </a:rPr>
              <a:t>por </a:t>
            </a:r>
            <a:r>
              <a:rPr lang="es-CO" sz="900" dirty="0">
                <a:latin typeface="Segoe UI Light"/>
                <a:cs typeface="Segoe UI Light"/>
              </a:rPr>
              <a:t>déficit.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900" dirty="0">
                <a:latin typeface="Segoe UI Light"/>
                <a:cs typeface="Segoe UI Light"/>
              </a:rPr>
              <a:t>Conformación y fortalecimiento de redes sociales comunitarias, sectoriales para el fortalecimiento de la Seguridad Alimentaria y nutricional. (Redes comunitarias de apoyo a la lactancia materna).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900" dirty="0">
                <a:latin typeface="Segoe UI Light"/>
                <a:cs typeface="Segoe UI Light"/>
              </a:rPr>
              <a:t>Conformación y fortalecimiento de redes sociales comunitarias intersectoriales para el fortalecimiento de la Seguridad Alimentaria y nutricional. (Comités intersectoriales de SAN, redes de gestores en SAN).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900" dirty="0">
                <a:latin typeface="Segoe UI Light"/>
                <a:cs typeface="Segoe UI Light"/>
              </a:rPr>
              <a:t>Promoción de alimentación saludable  de acuerdo a la edad en temas de lactancia materna, alimentación complementaria, alimentación escolar,  hábitos alimentarios saludables.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900" dirty="0">
                <a:latin typeface="Segoe UI Light"/>
                <a:cs typeface="Segoe UI Light"/>
              </a:rPr>
              <a:t>Gestión y abogacía ante el comité de seguridad alimentaria y las diferentes instituciones y organizaciones que hacen presencia en el territorio para abordar intersectorialmente los factores de riesgo y determinantes que se relacionan con la desnutrición infantil, interviniendo integralmente las familias y comunidades de los niños y niñas con desnutrición.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900" dirty="0">
                <a:latin typeface="Segoe UI Light"/>
                <a:cs typeface="Segoe UI Light"/>
              </a:rPr>
              <a:t>Brindar complementación alimentaria a familias y comunidades vulnerables para mejorar el acceso a una alimentación saludable.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900" dirty="0">
                <a:latin typeface="Segoe UI Light"/>
                <a:cs typeface="Segoe UI Light"/>
              </a:rPr>
              <a:t>Programas para la producción  de alimentos de pancoger (auto-consumo) para mejorar la disponibilidad y el consumo de alimentos en las familias y comunidades.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900" dirty="0">
                <a:latin typeface="Segoe UI Light"/>
                <a:cs typeface="Segoe UI Light"/>
              </a:rPr>
              <a:t>Fortalecer los medios de vida y mejorar el acceso a los alimentos mediante la implementación de proyectos productivos.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900" dirty="0">
                <a:latin typeface="Segoe UI Light"/>
                <a:cs typeface="Segoe UI Light"/>
              </a:rPr>
              <a:t>Soluciones tecnológicas apropiadas de acuerdo al territorio para el acceso a agua segura para el consumo.</a:t>
            </a:r>
            <a:endParaRPr lang="es-ES" sz="800" dirty="0">
              <a:latin typeface="Segoe UI Light"/>
              <a:cs typeface="Segoe UI Light"/>
            </a:endParaRPr>
          </a:p>
          <a:p>
            <a:endParaRPr lang="es-CO" sz="900" dirty="0"/>
          </a:p>
          <a:p>
            <a:pPr marL="171450" indent="-171450" algn="just" fontAlgn="t">
              <a:buFont typeface="Arial" panose="020B0604020202020204" pitchFamily="34" charset="0"/>
              <a:buChar char="•"/>
            </a:pPr>
            <a:endParaRPr lang="es-CO" sz="900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65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2928223" y="592213"/>
            <a:ext cx="8352353" cy="5665073"/>
            <a:chOff x="1541417" y="538425"/>
            <a:chExt cx="8352353" cy="5665073"/>
          </a:xfrm>
        </p:grpSpPr>
        <p:pic>
          <p:nvPicPr>
            <p:cNvPr id="27" name="Imagen 2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9" name="Grupo 28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2" name="CuadroTexto 31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8" name="Rectángulo 37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2" name="Conector recto 41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Rectángulo 29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1" name="CuadroTexto 30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6" name="Llamada rectangular 5"/>
          <p:cNvSpPr/>
          <p:nvPr/>
        </p:nvSpPr>
        <p:spPr>
          <a:xfrm rot="16200000">
            <a:off x="-671347" y="1359727"/>
            <a:ext cx="5950941" cy="4380294"/>
          </a:xfrm>
          <a:prstGeom prst="wedgeRectCallout">
            <a:avLst>
              <a:gd name="adj1" fmla="val 9785"/>
              <a:gd name="adj2" fmla="val 7648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90" y="664177"/>
            <a:ext cx="406400" cy="4064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28282" y="714482"/>
            <a:ext cx="4145961" cy="5670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50" dirty="0">
                <a:latin typeface="Segoe UI Light"/>
                <a:cs typeface="Segoe UI Light"/>
              </a:rPr>
              <a:t>Canalización efectiva desde otros sectores o desde el PIC de menores con malnutrición para su valoración y tratamiento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50" dirty="0">
                <a:latin typeface="Segoe UI Light"/>
                <a:cs typeface="Segoe UI Light"/>
              </a:rPr>
              <a:t>Realizar Jornadas extramurales de atención integral en salud con énfasis en nutrición y seguridad alimentaria en coordinación con el prestador primario y de acuerdo a las condiciones del territorio. (zonas rurales dispersas)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50" dirty="0">
                <a:latin typeface="Segoe UI Light"/>
                <a:cs typeface="Segoe UI Light"/>
              </a:rPr>
              <a:t>Educación y comunicación con énfasis en seguridad alimentaria y nutricional para mejorar las conductas alimentarias relacionadas con la malnutrición por déficit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50" dirty="0">
                <a:latin typeface="Segoe UI Light"/>
                <a:cs typeface="Segoe UI Light"/>
              </a:rPr>
              <a:t>Promoción de alimentación saludable  de acuerdo a la edad en temas de lactancia materna, alimentación complementaria, alimentación escolar,  hábitos alimentarios saludables.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50" dirty="0">
                <a:latin typeface="Segoe UI Light"/>
                <a:cs typeface="Segoe UI Light"/>
              </a:rPr>
              <a:t>Brindar complementación alimentaria a familias y comunidades vulnerables para mejorar el acceso a una alimentación saludable.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50" dirty="0">
                <a:latin typeface="Segoe UI Light"/>
                <a:cs typeface="Segoe UI Light"/>
              </a:rPr>
              <a:t>Programas para la producción  de alimentos de pancoger (auto-consumo) para mejorar la disponibilidad y el consumo de alimentos en las familias y comunidades.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50" dirty="0">
                <a:latin typeface="Segoe UI Light"/>
                <a:cs typeface="Segoe UI Light"/>
              </a:rPr>
              <a:t>Fortalecer los medios de vida y mejorar el acceso a los alimentos mediante la implementación de proyectos productivos.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250" dirty="0">
                <a:latin typeface="Segoe UI Light"/>
                <a:cs typeface="Segoe UI Light"/>
              </a:rPr>
              <a:t>Soluciones tecnológicas apropiadas de acuerdo al territorio para el acceso a agua segura para el consumo.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10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839991" y="592213"/>
            <a:ext cx="8352353" cy="5665073"/>
            <a:chOff x="1541417" y="538425"/>
            <a:chExt cx="8352353" cy="5665073"/>
          </a:xfrm>
        </p:grpSpPr>
        <p:pic>
          <p:nvPicPr>
            <p:cNvPr id="27" name="Imagen 26">
              <a:hlinkClick r:id="rId2" action="ppaction://hlinkfile"/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8" name="Grupo 27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2" name="CuadroTexto 31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8" name="Rectángulo 37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2" name="Conector recto 41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Rectángulo 28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1" name="CuadroTexto 30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6" name="Llamada rectangular 5"/>
          <p:cNvSpPr/>
          <p:nvPr/>
        </p:nvSpPr>
        <p:spPr>
          <a:xfrm rot="5400000">
            <a:off x="7581985" y="1477614"/>
            <a:ext cx="5206190" cy="3737493"/>
          </a:xfrm>
          <a:prstGeom prst="wedgeRectCallout">
            <a:avLst>
              <a:gd name="adj1" fmla="val 19278"/>
              <a:gd name="adj2" fmla="val 8255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" name="Rectángulo 3"/>
          <p:cNvSpPr/>
          <p:nvPr/>
        </p:nvSpPr>
        <p:spPr>
          <a:xfrm>
            <a:off x="8296239" y="1398429"/>
            <a:ext cx="3730161" cy="3885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50" dirty="0">
                <a:latin typeface="Segoe UI Light" panose="020B0502040204020203" pitchFamily="34" charset="0"/>
                <a:cs typeface="Segoe UI Light" panose="020B0502040204020203" pitchFamily="34" charset="0"/>
              </a:rPr>
              <a:t>Vinculación del componente educativo en nutrición desde los programas intersectoriales en seguridad alimentaria desarrollando los temas de promoción de alimentación saludable  de acuerdo a la edad, lactancia materna, alimentación complementaria, alimentación escolar y promoción de hábitos alimentarios saludables.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45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450" dirty="0">
                <a:latin typeface="Segoe UI Light" panose="020B0502040204020203" pitchFamily="34" charset="0"/>
                <a:cs typeface="Segoe UI Light" panose="020B0502040204020203" pitchFamily="34" charset="0"/>
              </a:rPr>
              <a:t>Promoción de alimentación saludable durante el curso de vida: Promoción de alimentación saludable de acuerdo a la edad en temas de lactancia materna, alimentación complementaria, alimentación escolar y promoción de hábitos alimentarios saludables.</a:t>
            </a:r>
          </a:p>
        </p:txBody>
      </p:sp>
      <p:pic>
        <p:nvPicPr>
          <p:cNvPr id="43" name="Imagen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9652" y="822810"/>
            <a:ext cx="564262" cy="39137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29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/>
          <p:cNvGrpSpPr/>
          <p:nvPr/>
        </p:nvGrpSpPr>
        <p:grpSpPr>
          <a:xfrm>
            <a:off x="1631504" y="592213"/>
            <a:ext cx="8352353" cy="5665073"/>
            <a:chOff x="1541417" y="538425"/>
            <a:chExt cx="8352353" cy="5665073"/>
          </a:xfrm>
        </p:grpSpPr>
        <p:pic>
          <p:nvPicPr>
            <p:cNvPr id="29" name="Imagen 2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30" name="Grupo 29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3" name="CuadroTexto 32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Rectángulo 38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2" name="CuadroTexto 41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3" name="Conector recto 42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Rectángulo 30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2" name="CuadroTexto 31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4" name="Llamada rectangular 3"/>
          <p:cNvSpPr/>
          <p:nvPr/>
        </p:nvSpPr>
        <p:spPr>
          <a:xfrm rot="16200000">
            <a:off x="-386414" y="1514609"/>
            <a:ext cx="4426745" cy="3429026"/>
          </a:xfrm>
          <a:prstGeom prst="wedgeRectCallou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54" y="1257880"/>
            <a:ext cx="644651" cy="441077"/>
          </a:xfrm>
          <a:prstGeom prst="rect">
            <a:avLst/>
          </a:prstGeom>
        </p:spPr>
      </p:pic>
      <p:sp>
        <p:nvSpPr>
          <p:cNvPr id="28" name="CuadroTexto 27"/>
          <p:cNvSpPr txBox="1"/>
          <p:nvPr/>
        </p:nvSpPr>
        <p:spPr>
          <a:xfrm>
            <a:off x="278646" y="1986862"/>
            <a:ext cx="30966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000" dirty="0">
                <a:latin typeface="Segoe UI Light" panose="020B0502040204020203" pitchFamily="34" charset="0"/>
                <a:cs typeface="Segoe UI Light" panose="020B0502040204020203" pitchFamily="34" charset="0"/>
              </a:rPr>
              <a:t>Mejorar la capacidad adquisitiva de las familias y las comunidades mediante la ayuda monetaria y actividades generadoras de ingresos como las microempresas.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5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o 26"/>
          <p:cNvGrpSpPr/>
          <p:nvPr/>
        </p:nvGrpSpPr>
        <p:grpSpPr>
          <a:xfrm>
            <a:off x="1154142" y="592213"/>
            <a:ext cx="8352353" cy="5665073"/>
            <a:chOff x="1541417" y="538425"/>
            <a:chExt cx="8352353" cy="5665073"/>
          </a:xfrm>
        </p:grpSpPr>
        <p:pic>
          <p:nvPicPr>
            <p:cNvPr id="28" name="Imagen 27">
              <a:hlinkClick r:id="rId2" action="ppaction://hlinkfile"/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6" r="11054" b="17395"/>
            <a:stretch/>
          </p:blipFill>
          <p:spPr>
            <a:xfrm>
              <a:off x="1933111" y="538425"/>
              <a:ext cx="7960659" cy="5665073"/>
            </a:xfrm>
            <a:prstGeom prst="rect">
              <a:avLst/>
            </a:prstGeom>
          </p:spPr>
        </p:pic>
        <p:grpSp>
          <p:nvGrpSpPr>
            <p:cNvPr id="29" name="Grupo 28"/>
            <p:cNvGrpSpPr/>
            <p:nvPr/>
          </p:nvGrpSpPr>
          <p:grpSpPr>
            <a:xfrm>
              <a:off x="1541417" y="1324531"/>
              <a:ext cx="6943664" cy="4174247"/>
              <a:chOff x="1541417" y="1324531"/>
              <a:chExt cx="6943664" cy="4174247"/>
            </a:xfrm>
          </p:grpSpPr>
          <p:sp>
            <p:nvSpPr>
              <p:cNvPr id="32" name="CuadroTexto 31"/>
              <p:cNvSpPr txBox="1"/>
              <p:nvPr/>
            </p:nvSpPr>
            <p:spPr>
              <a:xfrm>
                <a:off x="3571833" y="1324531"/>
                <a:ext cx="371857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Gestión Salud</a:t>
                </a:r>
              </a:p>
              <a:p>
                <a:r>
                  <a:rPr lang="es-CO" sz="28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 Pública</a:t>
                </a:r>
                <a:endParaRPr lang="es-CO" sz="28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6080079" y="1332909"/>
                <a:ext cx="220882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Promoción de la Salud</a:t>
                </a:r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2919411" y="5129446"/>
                <a:ext cx="30799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s-CO" dirty="0"/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3874055" y="4517269"/>
                <a:ext cx="109515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Laboral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8" name="Rectángulo 37"/>
              <p:cNvSpPr/>
              <p:nvPr/>
            </p:nvSpPr>
            <p:spPr>
              <a:xfrm>
                <a:off x="7064555" y="4501561"/>
                <a:ext cx="1420526" cy="2769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Educativo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6529892" y="2806911"/>
                <a:ext cx="1933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sz="1200" b="1" dirty="0">
                    <a:solidFill>
                      <a:schemeClr val="bg1"/>
                    </a:solidFill>
                    <a:latin typeface="Segoe UI Light"/>
                    <a:cs typeface="Segoe UI Light"/>
                  </a:rPr>
                  <a:t>Comunitario</a:t>
                </a:r>
                <a:endParaRPr lang="es-ES" sz="1200" b="1" dirty="0">
                  <a:solidFill>
                    <a:schemeClr val="bg1"/>
                  </a:solidFill>
                  <a:latin typeface="Segoe UI Light"/>
                  <a:cs typeface="Segoe UI Light"/>
                </a:endParaRPr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4421632" y="2832917"/>
                <a:ext cx="9945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 smtClean="0">
                    <a:solidFill>
                      <a:schemeClr val="bg1"/>
                    </a:solidFill>
                    <a:latin typeface="Segoe UI Light" panose="020B0502040204020203" pitchFamily="34" charset="0"/>
                  </a:rPr>
                  <a:t>Hogar</a:t>
                </a:r>
                <a:endParaRPr lang="es-CO" sz="1200" b="1" dirty="0">
                  <a:solidFill>
                    <a:schemeClr val="bg1"/>
                  </a:solidFill>
                  <a:latin typeface="Segoe UI Light" panose="020B0502040204020203" pitchFamily="34" charset="0"/>
                </a:endParaRPr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918902" y="3261927"/>
                <a:ext cx="21381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es-CO" sz="2000" b="1" dirty="0">
                  <a:latin typeface="Segoe UI Light" panose="020B0502040204020203" pitchFamily="34" charset="0"/>
                </a:endParaRPr>
              </a:p>
            </p:txBody>
          </p:sp>
          <p:cxnSp>
            <p:nvCxnSpPr>
              <p:cNvPr id="42" name="Conector recto 41"/>
              <p:cNvCxnSpPr/>
              <p:nvPr/>
            </p:nvCxnSpPr>
            <p:spPr>
              <a:xfrm flipH="1" flipV="1">
                <a:off x="1541417" y="3566160"/>
                <a:ext cx="18079" cy="685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Rectángulo 29"/>
            <p:cNvSpPr/>
            <p:nvPr/>
          </p:nvSpPr>
          <p:spPr>
            <a:xfrm>
              <a:off x="5214194" y="2972864"/>
              <a:ext cx="139849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CO" sz="1400" b="1" dirty="0">
                  <a:solidFill>
                    <a:schemeClr val="bg1"/>
                  </a:solidFill>
                  <a:latin typeface="Segoe UI Light" panose="020B0502040204020203" pitchFamily="34" charset="0"/>
                </a:rPr>
                <a:t>Acciones</a:t>
              </a:r>
            </a:p>
            <a:p>
              <a:pPr algn="ctr"/>
              <a:r>
                <a:rPr lang="es-CO" sz="1400" b="1" dirty="0" smtClean="0">
                  <a:solidFill>
                    <a:schemeClr val="bg1"/>
                  </a:solidFill>
                  <a:latin typeface="Segoe UI Light" panose="020B0502040204020203" pitchFamily="34" charset="0"/>
                </a:rPr>
                <a:t>Individuales</a:t>
              </a:r>
              <a:endParaRPr lang="es-CO" sz="1400" b="1" dirty="0">
                <a:solidFill>
                  <a:schemeClr val="bg1"/>
                </a:solidFill>
                <a:latin typeface="Segoe UI Light" panose="020B0502040204020203" pitchFamily="34" charset="0"/>
              </a:endParaRPr>
            </a:p>
          </p:txBody>
        </p:sp>
        <p:sp>
          <p:nvSpPr>
            <p:cNvPr id="31" name="CuadroTexto 30"/>
            <p:cNvSpPr txBox="1"/>
            <p:nvPr/>
          </p:nvSpPr>
          <p:spPr>
            <a:xfrm>
              <a:off x="5529430" y="5498778"/>
              <a:ext cx="19148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 smtClean="0">
                  <a:solidFill>
                    <a:schemeClr val="bg1"/>
                  </a:solidFill>
                </a:rPr>
                <a:t>Cuidado</a:t>
              </a:r>
              <a:endParaRPr lang="es-CO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4143456" y="-9939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22" name="Llamada rectangular 21"/>
          <p:cNvSpPr/>
          <p:nvPr/>
        </p:nvSpPr>
        <p:spPr>
          <a:xfrm rot="5400000">
            <a:off x="7980174" y="1208723"/>
            <a:ext cx="3456385" cy="4728592"/>
          </a:xfrm>
          <a:prstGeom prst="wedgeRectCallout">
            <a:avLst>
              <a:gd name="adj1" fmla="val 15916"/>
              <a:gd name="adj2" fmla="val 6254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26" name="Imagen 25"/>
          <p:cNvPicPr>
            <a:picLocks noChangeAspect="1"/>
          </p:cNvPicPr>
          <p:nvPr/>
        </p:nvPicPr>
        <p:blipFill rotWithShape="1">
          <a:blip r:embed="rId4"/>
          <a:srcRect l="19508" t="5747" r="18904" b="14833"/>
          <a:stretch/>
        </p:blipFill>
        <p:spPr>
          <a:xfrm>
            <a:off x="7381544" y="1934261"/>
            <a:ext cx="4614263" cy="297185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4" y="6021288"/>
            <a:ext cx="4488640" cy="759533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16632"/>
            <a:ext cx="5612075" cy="475581"/>
          </a:xfrm>
          <a:prstGeom prst="rect">
            <a:avLst/>
          </a:prstGeom>
          <a:solidFill>
            <a:srgbClr val="00A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CuadroTexto 13"/>
          <p:cNvSpPr txBox="1"/>
          <p:nvPr/>
        </p:nvSpPr>
        <p:spPr>
          <a:xfrm>
            <a:off x="119336" y="176581"/>
            <a:ext cx="5022252" cy="382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Rutas integrales de Atención (RIA) 1</a:t>
            </a:r>
            <a:endParaRPr lang="es-ES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19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231B2FD6E1CDD4DB1381D3458B6A55F" ma:contentTypeVersion="0" ma:contentTypeDescription="Crear nuevo documento." ma:contentTypeScope="" ma:versionID="421a4c623f2b0bb5f4f1e0244e996327">
  <xsd:schema xmlns:xsd="http://www.w3.org/2001/XMLSchema" xmlns:xs="http://www.w3.org/2001/XMLSchema" xmlns:p="http://schemas.microsoft.com/office/2006/metadata/properties" xmlns:ns2="bc7fa6d9-f289-453f-8d65-26d024cbc172" targetNamespace="http://schemas.microsoft.com/office/2006/metadata/properties" ma:root="true" ma:fieldsID="e554c2d3f2b27ffb6760a44d8a8ddcc9" ns2:_="">
    <xsd:import namespace="bc7fa6d9-f289-453f-8d65-26d024cbc17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fa6d9-f289-453f-8d65-26d024cbc17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entificador persistente" ma:description="Mantener el identificador al agregar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c7fa6d9-f289-453f-8d65-26d024cbc172">SK56FQYSNTNA-148-10</_dlc_DocId>
    <_dlc_DocIdUrl xmlns="bc7fa6d9-f289-453f-8d65-26d024cbc172">
      <Url>http://intranet.minsalud.gov.co/_layouts/15/DocIdRedir.aspx?ID=SK56FQYSNTNA-148-10</Url>
      <Description>SK56FQYSNTNA-148-10</Description>
    </_dlc_DocIdUrl>
  </documentManagement>
</p:properties>
</file>

<file path=customXml/itemProps1.xml><?xml version="1.0" encoding="utf-8"?>
<ds:datastoreItem xmlns:ds="http://schemas.openxmlformats.org/officeDocument/2006/customXml" ds:itemID="{3CB36426-959F-455A-A0BC-CFE47BE52C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fa6d9-f289-453f-8d65-26d024cbc1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37FBC1-4A39-422D-9FF3-7436CE19CF7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B2E74A8-9C09-4F90-B115-66847059116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9603A39-B664-49B8-B461-8C0E87ABF000}">
  <ds:schemaRefs>
    <ds:schemaRef ds:uri="http://purl.org/dc/elements/1.1/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bc7fa6d9-f289-453f-8d65-26d024cbc17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1291</TotalTime>
  <Words>1254</Words>
  <Application>Microsoft Macintosh PowerPoint</Application>
  <PresentationFormat>Widescreen</PresentationFormat>
  <Paragraphs>140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Calibri Light</vt:lpstr>
      <vt:lpstr>Segoe UI Light</vt:lpstr>
      <vt:lpstr>Verdana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Carolina Acosta Gutierrez</dc:creator>
  <cp:lastModifiedBy>Catalina Maria Cruz Rodriguez</cp:lastModifiedBy>
  <cp:revision>112</cp:revision>
  <dcterms:created xsi:type="dcterms:W3CDTF">2014-10-20T16:00:02Z</dcterms:created>
  <dcterms:modified xsi:type="dcterms:W3CDTF">2016-07-06T23:02:15Z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0x010100C231B2FD6E1CDD4DB1381D3458B6A55F</vt:lpwstr>
  </property>
  <property fmtid="{D5CDD505-2E9C-101B-9397-08002B2CF9AE}" pid="3" name="_dlc_DocIdItemGuid">
    <vt:lpwstr>019c0135-f4b2-4aea-a0bc-72a854e15f27</vt:lpwstr>
  </property>
</Properties>
</file>