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sldIdLst>
    <p:sldId id="259" r:id="rId6"/>
    <p:sldId id="303" r:id="rId7"/>
    <p:sldId id="311" r:id="rId8"/>
    <p:sldId id="302" r:id="rId9"/>
    <p:sldId id="323" r:id="rId10"/>
    <p:sldId id="301" r:id="rId11"/>
    <p:sldId id="305" r:id="rId12"/>
    <p:sldId id="306" r:id="rId13"/>
    <p:sldId id="307" r:id="rId14"/>
    <p:sldId id="308" r:id="rId1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C1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94607"/>
  </p:normalViewPr>
  <p:slideViewPr>
    <p:cSldViewPr>
      <p:cViewPr varScale="1">
        <p:scale>
          <a:sx n="85" d="100"/>
          <a:sy n="85" d="100"/>
        </p:scale>
        <p:origin x="192" y="2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customXml" Target="../customXml/item4.xml"/><Relationship Id="rId5" Type="http://schemas.openxmlformats.org/officeDocument/2006/relationships/slideMaster" Target="slideMasters/slide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s-ES_tradnl"/>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2078901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776862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s-ES_tradnl"/>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31699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539447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s-ES_tradnl"/>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A615DE-3D0F-4EE1-B1A7-DED8F4937CF5}" type="datetimeFigureOut">
              <a:rPr lang="es-CO" smtClean="0"/>
              <a:pPr/>
              <a:t>6/07/16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970263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5" name="Date Placeholder 4"/>
          <p:cNvSpPr>
            <a:spLocks noGrp="1"/>
          </p:cNvSpPr>
          <p:nvPr>
            <p:ph type="dt" sz="half" idx="10"/>
          </p:nvPr>
        </p:nvSpPr>
        <p:spPr/>
        <p:txBody>
          <a:bodyPr/>
          <a:lstStyle/>
          <a:p>
            <a:fld id="{57A615DE-3D0F-4EE1-B1A7-DED8F4937CF5}" type="datetimeFigureOut">
              <a:rPr lang="es-CO" smtClean="0"/>
              <a:pPr/>
              <a:t>6/07/16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23009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s-ES_tradnl"/>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7" name="Date Placeholder 6"/>
          <p:cNvSpPr>
            <a:spLocks noGrp="1"/>
          </p:cNvSpPr>
          <p:nvPr>
            <p:ph type="dt" sz="half" idx="10"/>
          </p:nvPr>
        </p:nvSpPr>
        <p:spPr/>
        <p:txBody>
          <a:bodyPr/>
          <a:lstStyle/>
          <a:p>
            <a:fld id="{57A615DE-3D0F-4EE1-B1A7-DED8F4937CF5}" type="datetimeFigureOut">
              <a:rPr lang="es-CO" smtClean="0"/>
              <a:pPr/>
              <a:t>6/07/16</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73223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s-ES_tradnl"/>
          </a:p>
        </p:txBody>
      </p:sp>
      <p:sp>
        <p:nvSpPr>
          <p:cNvPr id="3" name="Date Placeholder 2"/>
          <p:cNvSpPr>
            <a:spLocks noGrp="1"/>
          </p:cNvSpPr>
          <p:nvPr>
            <p:ph type="dt" sz="half" idx="10"/>
          </p:nvPr>
        </p:nvSpPr>
        <p:spPr/>
        <p:txBody>
          <a:bodyPr/>
          <a:lstStyle/>
          <a:p>
            <a:fld id="{57A615DE-3D0F-4EE1-B1A7-DED8F4937CF5}" type="datetimeFigureOut">
              <a:rPr lang="es-CO" smtClean="0"/>
              <a:pPr/>
              <a:t>6/07/16</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526669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A615DE-3D0F-4EE1-B1A7-DED8F4937CF5}" type="datetimeFigureOut">
              <a:rPr lang="es-CO" smtClean="0"/>
              <a:pPr/>
              <a:t>6/07/16</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605857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s-ES_tradnl"/>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A615DE-3D0F-4EE1-B1A7-DED8F4937CF5}" type="datetimeFigureOut">
              <a:rPr lang="es-CO" smtClean="0"/>
              <a:pPr/>
              <a:t>6/07/16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420645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s-ES_tradnl"/>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A615DE-3D0F-4EE1-B1A7-DED8F4937CF5}" type="datetimeFigureOut">
              <a:rPr lang="es-CO" smtClean="0"/>
              <a:pPr/>
              <a:t>6/07/16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186390E-A369-47C8-82AD-D961993E8F0F}" type="slidenum">
              <a:rPr lang="es-CO" smtClean="0"/>
              <a:pPr/>
              <a:t>‹#›</a:t>
            </a:fld>
            <a:endParaRPr lang="es-CO"/>
          </a:p>
        </p:txBody>
      </p:sp>
    </p:spTree>
    <p:extLst>
      <p:ext uri="{BB962C8B-B14F-4D97-AF65-F5344CB8AC3E}">
        <p14:creationId xmlns:p14="http://schemas.microsoft.com/office/powerpoint/2010/main" val="106426894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s-ES_tradnl"/>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ES_tradnl"/>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A615DE-3D0F-4EE1-B1A7-DED8F4937CF5}" type="datetimeFigureOut">
              <a:rPr lang="es-CO" smtClean="0"/>
              <a:pPr/>
              <a:t>6/07/16</a:t>
            </a:fld>
            <a:endParaRPr lang="es-CO"/>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86390E-A369-47C8-82AD-D961993E8F0F}" type="slidenum">
              <a:rPr lang="es-CO" smtClean="0"/>
              <a:pPr/>
              <a:t>‹#›</a:t>
            </a:fld>
            <a:endParaRPr lang="es-CO"/>
          </a:p>
        </p:txBody>
      </p:sp>
    </p:spTree>
    <p:extLst>
      <p:ext uri="{BB962C8B-B14F-4D97-AF65-F5344CB8AC3E}">
        <p14:creationId xmlns:p14="http://schemas.microsoft.com/office/powerpoint/2010/main" val="17200783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hyperlink" Target="../Diagrama%20%20SPA%20ENERO%202016.bp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604" t="53017" r="45321" b="9968"/>
          <a:stretch/>
        </p:blipFill>
        <p:spPr bwMode="auto">
          <a:xfrm>
            <a:off x="0" y="2276872"/>
            <a:ext cx="12181414" cy="17441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5 CuadroTexto"/>
          <p:cNvSpPr txBox="1"/>
          <p:nvPr/>
        </p:nvSpPr>
        <p:spPr>
          <a:xfrm>
            <a:off x="1799692" y="2276872"/>
            <a:ext cx="8582029" cy="1754326"/>
          </a:xfrm>
          <a:prstGeom prst="rect">
            <a:avLst/>
          </a:prstGeom>
          <a:noFill/>
        </p:spPr>
        <p:txBody>
          <a:bodyPr wrap="square" rtlCol="0">
            <a:spAutoFit/>
          </a:bodyPr>
          <a:lstStyle/>
          <a:p>
            <a:pPr algn="ctr"/>
            <a:r>
              <a:rPr lang="es-CO" sz="36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RUTAS DE ATENCIÓN INTEGRAL DE C</a:t>
            </a:r>
            <a:r>
              <a:rPr lang="es-ES" sz="36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ONSUMO DE SUSTANCIAS PSICOACTIVAS</a:t>
            </a:r>
            <a:endParaRPr lang="es-CO" sz="36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0735" y="5589240"/>
            <a:ext cx="7041930" cy="1191581"/>
          </a:xfrm>
          <a:prstGeom prst="rect">
            <a:avLst/>
          </a:prstGeom>
        </p:spPr>
      </p:pic>
    </p:spTree>
    <p:extLst>
      <p:ext uri="{BB962C8B-B14F-4D97-AF65-F5344CB8AC3E}">
        <p14:creationId xmlns:p14="http://schemas.microsoft.com/office/powerpoint/2010/main" val="15658224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upo 25"/>
          <p:cNvGrpSpPr/>
          <p:nvPr/>
        </p:nvGrpSpPr>
        <p:grpSpPr>
          <a:xfrm>
            <a:off x="1154142" y="592213"/>
            <a:ext cx="8352353" cy="5665073"/>
            <a:chOff x="1541417" y="538425"/>
            <a:chExt cx="8352353" cy="5665073"/>
          </a:xfrm>
        </p:grpSpPr>
        <p:pic>
          <p:nvPicPr>
            <p:cNvPr id="27" name="Imagen 26">
              <a:hlinkClick r:id="rId2" action="ppaction://hlinkfile"/>
            </p:cNvPr>
            <p:cNvPicPr>
              <a:picLocks noChangeAspect="1"/>
            </p:cNvPicPr>
            <p:nvPr/>
          </p:nvPicPr>
          <p:blipFill rotWithShape="1">
            <a:blip r:embed="rId3">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8" name="Grupo 27"/>
            <p:cNvGrpSpPr/>
            <p:nvPr/>
          </p:nvGrpSpPr>
          <p:grpSpPr>
            <a:xfrm>
              <a:off x="1541417" y="1324531"/>
              <a:ext cx="6943664" cy="4174247"/>
              <a:chOff x="1541417" y="1324531"/>
              <a:chExt cx="6943664" cy="4174247"/>
            </a:xfrm>
          </p:grpSpPr>
          <p:sp>
            <p:nvSpPr>
              <p:cNvPr id="31" name="CuadroTexto 30"/>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2" name="CuadroTexto 31"/>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3" name="CuadroTexto 32"/>
              <p:cNvSpPr txBox="1"/>
              <p:nvPr/>
            </p:nvSpPr>
            <p:spPr>
              <a:xfrm>
                <a:off x="2919411" y="5129446"/>
                <a:ext cx="3079939" cy="369332"/>
              </a:xfrm>
              <a:prstGeom prst="rect">
                <a:avLst/>
              </a:prstGeom>
              <a:noFill/>
            </p:spPr>
            <p:txBody>
              <a:bodyPr wrap="square" rtlCol="0">
                <a:spAutoFit/>
              </a:bodyPr>
              <a:lstStyle/>
              <a:p>
                <a:endParaRPr lang="es-CO" dirty="0"/>
              </a:p>
            </p:txBody>
          </p:sp>
          <p:sp>
            <p:nvSpPr>
              <p:cNvPr id="34" name="CuadroTexto 33"/>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7" name="Rectángulo 36"/>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8" name="CuadroTexto 37"/>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39" name="CuadroTexto 38"/>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0" name="CuadroTexto 39"/>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1" name="Conector recto 40"/>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29" name="Rectángulo 28"/>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0" name="CuadroTexto 29"/>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2" name="Llamada rectangular 21"/>
          <p:cNvSpPr/>
          <p:nvPr/>
        </p:nvSpPr>
        <p:spPr>
          <a:xfrm rot="5400000">
            <a:off x="7980174" y="1208723"/>
            <a:ext cx="3456385" cy="4728592"/>
          </a:xfrm>
          <a:prstGeom prst="wedgeRectCallout">
            <a:avLst>
              <a:gd name="adj1" fmla="val 18147"/>
              <a:gd name="adj2" fmla="val 73033"/>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4" name="Imagen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43493" y="1959306"/>
            <a:ext cx="3807640" cy="3212976"/>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5211920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upo 25"/>
          <p:cNvGrpSpPr/>
          <p:nvPr/>
        </p:nvGrpSpPr>
        <p:grpSpPr>
          <a:xfrm>
            <a:off x="2423592" y="592213"/>
            <a:ext cx="8352353" cy="5665073"/>
            <a:chOff x="1541417" y="538425"/>
            <a:chExt cx="8352353" cy="5665073"/>
          </a:xfrm>
        </p:grpSpPr>
        <p:pic>
          <p:nvPicPr>
            <p:cNvPr id="27" name="Imagen 26"/>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7" name="CuadroTexto 36"/>
              <p:cNvSpPr txBox="1"/>
              <p:nvPr/>
            </p:nvSpPr>
            <p:spPr>
              <a:xfrm>
                <a:off x="2919411" y="5129446"/>
                <a:ext cx="3079939" cy="369332"/>
              </a:xfrm>
              <a:prstGeom prst="rect">
                <a:avLst/>
              </a:prstGeom>
              <a:noFill/>
            </p:spPr>
            <p:txBody>
              <a:bodyPr wrap="square" rtlCol="0">
                <a:spAutoFit/>
              </a:bodyPr>
              <a:lstStyle/>
              <a:p>
                <a:endParaRPr lang="es-CO" dirty="0"/>
              </a:p>
            </p:txBody>
          </p:sp>
          <p:sp>
            <p:nvSpPr>
              <p:cNvPr id="38" name="CuadroTexto 37"/>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9" name="Rectángulo 38"/>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40" name="CuadroTexto 39"/>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1" name="CuadroTexto 40"/>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2" name="CuadroTexto 41"/>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3" name="Conector recto 42"/>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13" name="CuadroTexto 12"/>
          <p:cNvSpPr txBox="1"/>
          <p:nvPr/>
        </p:nvSpPr>
        <p:spPr>
          <a:xfrm>
            <a:off x="2919411" y="5129446"/>
            <a:ext cx="3079939" cy="369332"/>
          </a:xfrm>
          <a:prstGeom prst="rect">
            <a:avLst/>
          </a:prstGeom>
          <a:noFill/>
        </p:spPr>
        <p:txBody>
          <a:bodyPr wrap="square" rtlCol="0">
            <a:spAutoFit/>
          </a:bodyPr>
          <a:lstStyle/>
          <a:p>
            <a:endParaRPr lang="es-CO" dirty="0"/>
          </a:p>
        </p:txBody>
      </p:sp>
      <p:cxnSp>
        <p:nvCxnSpPr>
          <p:cNvPr id="34" name="Conector recto 33"/>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sp>
        <p:nvSpPr>
          <p:cNvPr id="51" name="Llamada rectangular 50"/>
          <p:cNvSpPr/>
          <p:nvPr/>
        </p:nvSpPr>
        <p:spPr>
          <a:xfrm rot="16200000">
            <a:off x="-1011669" y="1696119"/>
            <a:ext cx="5214342" cy="2952329"/>
          </a:xfrm>
          <a:prstGeom prst="wedgeRectCallout">
            <a:avLst>
              <a:gd name="adj1" fmla="val 21272"/>
              <a:gd name="adj2" fmla="val 103103"/>
            </a:avLst>
          </a:prstGeom>
          <a:solidFill>
            <a:schemeClr val="bg1"/>
          </a:solidFill>
          <a:ln>
            <a:solidFill>
              <a:srgbClr val="9F25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8" name="CuadroTexto 27"/>
          <p:cNvSpPr txBox="1"/>
          <p:nvPr/>
        </p:nvSpPr>
        <p:spPr>
          <a:xfrm>
            <a:off x="215221" y="701988"/>
            <a:ext cx="2850327" cy="5016758"/>
          </a:xfrm>
          <a:prstGeom prst="rect">
            <a:avLst/>
          </a:prstGeom>
          <a:noFill/>
        </p:spPr>
        <p:txBody>
          <a:bodyPr wrap="square" rtlCol="0">
            <a:spAutoFit/>
          </a:bodyPr>
          <a:lstStyle/>
          <a:p>
            <a:pPr algn="just"/>
            <a:r>
              <a:rPr lang="es-ES_tradnl" sz="1200" b="1" dirty="0">
                <a:latin typeface="Segoe UI Light"/>
                <a:cs typeface="Segoe UI Light"/>
              </a:rPr>
              <a:t>Procesos Misionales</a:t>
            </a:r>
          </a:p>
          <a:p>
            <a:pPr algn="just"/>
            <a:endParaRPr lang="es-ES_tradnl" sz="1200" b="1" dirty="0">
              <a:latin typeface="Segoe UI Light"/>
              <a:cs typeface="Segoe UI Light"/>
            </a:endParaRPr>
          </a:p>
          <a:p>
            <a:pPr marL="285750" indent="-285750" algn="just">
              <a:buFont typeface="Arial" pitchFamily="34" charset="0"/>
              <a:buChar char="•"/>
            </a:pPr>
            <a:r>
              <a:rPr lang="es-ES_tradnl" sz="1200" dirty="0">
                <a:latin typeface="Segoe UI Light"/>
                <a:cs typeface="Segoe UI Light"/>
              </a:rPr>
              <a:t>Gestión de la prestación de servicios individuales</a:t>
            </a:r>
          </a:p>
          <a:p>
            <a:pPr marL="285750" indent="-285750" algn="just">
              <a:buFont typeface="Arial" pitchFamily="34" charset="0"/>
              <a:buChar char="•"/>
            </a:pPr>
            <a:r>
              <a:rPr lang="es-ES_tradnl" sz="1200" dirty="0">
                <a:latin typeface="Segoe UI Light"/>
                <a:cs typeface="Segoe UI Light"/>
              </a:rPr>
              <a:t>Gestión de las intervenciones colectivas</a:t>
            </a:r>
          </a:p>
          <a:p>
            <a:pPr marL="285750" indent="-285750" algn="just">
              <a:buFont typeface="Arial" pitchFamily="34" charset="0"/>
              <a:buChar char="•"/>
            </a:pPr>
            <a:r>
              <a:rPr lang="es-ES_tradnl" sz="1200" dirty="0">
                <a:latin typeface="Segoe UI Light"/>
                <a:cs typeface="Segoe UI Light"/>
              </a:rPr>
              <a:t>Vigilancia en Salud Pública</a:t>
            </a:r>
          </a:p>
          <a:p>
            <a:pPr marL="285750" indent="-285750" algn="just">
              <a:buFont typeface="Arial" pitchFamily="34" charset="0"/>
              <a:buChar char="•"/>
            </a:pPr>
            <a:r>
              <a:rPr lang="es-ES_tradnl" sz="1200" dirty="0">
                <a:latin typeface="Segoe UI Light"/>
                <a:cs typeface="Segoe UI Light"/>
              </a:rPr>
              <a:t>Inspección, vigilancia y control sanitario</a:t>
            </a:r>
          </a:p>
          <a:p>
            <a:pPr marL="285750" indent="-285750" algn="just">
              <a:buFont typeface="Arial" pitchFamily="34" charset="0"/>
              <a:buChar char="•"/>
            </a:pPr>
            <a:r>
              <a:rPr lang="es-ES_tradnl" sz="1200" dirty="0">
                <a:latin typeface="Segoe UI Light"/>
                <a:cs typeface="Segoe UI Light"/>
              </a:rPr>
              <a:t>Gestión del aseguramiento .</a:t>
            </a:r>
          </a:p>
          <a:p>
            <a:pPr algn="just"/>
            <a:endParaRPr lang="es-ES_tradnl" sz="1200" dirty="0">
              <a:latin typeface="Segoe UI Light"/>
              <a:cs typeface="Segoe UI Light"/>
            </a:endParaRPr>
          </a:p>
          <a:p>
            <a:pPr algn="just"/>
            <a:r>
              <a:rPr lang="es-ES_tradnl" sz="1200" b="1" dirty="0">
                <a:latin typeface="Segoe UI Light"/>
                <a:cs typeface="Segoe UI Light"/>
              </a:rPr>
              <a:t>Procesos Estratégicos</a:t>
            </a:r>
          </a:p>
          <a:p>
            <a:pPr algn="just"/>
            <a:endParaRPr lang="es-ES_tradnl" sz="1200" b="1" dirty="0">
              <a:latin typeface="Segoe UI Light"/>
              <a:cs typeface="Segoe UI Light"/>
            </a:endParaRPr>
          </a:p>
          <a:p>
            <a:pPr marL="285750" indent="-285750" algn="just">
              <a:buFont typeface="Arial" pitchFamily="34" charset="0"/>
              <a:buChar char="•"/>
            </a:pPr>
            <a:r>
              <a:rPr lang="es-ES_tradnl" sz="1200" dirty="0">
                <a:latin typeface="Segoe UI Light"/>
                <a:cs typeface="Segoe UI Light"/>
              </a:rPr>
              <a:t>Planeación integral de la salud</a:t>
            </a:r>
          </a:p>
          <a:p>
            <a:pPr marL="285750" indent="-285750" algn="just">
              <a:buFont typeface="Arial" pitchFamily="34" charset="0"/>
              <a:buChar char="•"/>
            </a:pPr>
            <a:r>
              <a:rPr lang="es-ES_tradnl" sz="1200" dirty="0">
                <a:latin typeface="Segoe UI Light"/>
                <a:cs typeface="Segoe UI Light"/>
              </a:rPr>
              <a:t>Coordinación Intersectorial </a:t>
            </a:r>
          </a:p>
          <a:p>
            <a:pPr marL="285750" indent="-285750" algn="just">
              <a:buFont typeface="Arial" pitchFamily="34" charset="0"/>
              <a:buChar char="•"/>
            </a:pPr>
            <a:r>
              <a:rPr lang="es-ES_tradnl" sz="1200" dirty="0">
                <a:latin typeface="Segoe UI Light"/>
                <a:cs typeface="Segoe UI Light"/>
              </a:rPr>
              <a:t>Desarrollo  de capacidades</a:t>
            </a:r>
          </a:p>
          <a:p>
            <a:pPr marL="285750" indent="-285750" algn="just">
              <a:buFont typeface="Arial" pitchFamily="34" charset="0"/>
              <a:buChar char="•"/>
            </a:pPr>
            <a:r>
              <a:rPr lang="es-ES_tradnl" sz="1200" dirty="0">
                <a:latin typeface="Segoe UI Light"/>
                <a:cs typeface="Segoe UI Light"/>
              </a:rPr>
              <a:t>Participación social </a:t>
            </a:r>
          </a:p>
          <a:p>
            <a:pPr marL="285750" indent="-285750" algn="just">
              <a:buFont typeface="Arial" pitchFamily="34" charset="0"/>
              <a:buChar char="•"/>
            </a:pPr>
            <a:r>
              <a:rPr lang="es-ES_tradnl" sz="1200" dirty="0">
                <a:latin typeface="Segoe UI Light"/>
                <a:cs typeface="Segoe UI Light"/>
              </a:rPr>
              <a:t>Gestión del conocimiento </a:t>
            </a:r>
          </a:p>
          <a:p>
            <a:pPr marL="285750" indent="-285750" algn="just">
              <a:buFont typeface="Arial" pitchFamily="34" charset="0"/>
              <a:buChar char="•"/>
            </a:pPr>
            <a:endParaRPr lang="es-ES_tradnl" sz="1200" dirty="0">
              <a:latin typeface="Segoe UI Light"/>
              <a:cs typeface="Segoe UI Light"/>
            </a:endParaRPr>
          </a:p>
          <a:p>
            <a:pPr algn="just"/>
            <a:r>
              <a:rPr lang="es-ES_tradnl" sz="1200" b="1" dirty="0">
                <a:latin typeface="Segoe UI Light"/>
                <a:cs typeface="Segoe UI Light"/>
              </a:rPr>
              <a:t>Procesos  de apoyo</a:t>
            </a:r>
          </a:p>
          <a:p>
            <a:pPr algn="just"/>
            <a:endParaRPr lang="es-ES_tradnl" sz="1200" dirty="0">
              <a:latin typeface="Segoe UI Light"/>
              <a:cs typeface="Segoe UI Light"/>
            </a:endParaRPr>
          </a:p>
          <a:p>
            <a:pPr marL="285750" indent="-285750" algn="just">
              <a:buFont typeface="Arial" pitchFamily="34" charset="0"/>
              <a:buChar char="•"/>
            </a:pPr>
            <a:r>
              <a:rPr lang="es-ES_tradnl" sz="1200" dirty="0">
                <a:latin typeface="Segoe UI Light"/>
                <a:cs typeface="Segoe UI Light"/>
              </a:rPr>
              <a:t>Gestión administrativa y financiera</a:t>
            </a:r>
          </a:p>
          <a:p>
            <a:pPr marL="285750" indent="-285750" algn="just">
              <a:buFont typeface="Arial" pitchFamily="34" charset="0"/>
              <a:buChar char="•"/>
            </a:pPr>
            <a:r>
              <a:rPr lang="es-ES_tradnl" sz="1200" dirty="0">
                <a:latin typeface="Segoe UI Light"/>
                <a:cs typeface="Segoe UI Light"/>
              </a:rPr>
              <a:t>Gestión del talento humano</a:t>
            </a:r>
          </a:p>
          <a:p>
            <a:pPr marL="285750" indent="-285750" algn="just">
              <a:buFont typeface="Arial" pitchFamily="34" charset="0"/>
              <a:buChar char="•"/>
            </a:pPr>
            <a:r>
              <a:rPr lang="es-ES_tradnl" sz="1200" dirty="0">
                <a:latin typeface="Segoe UI Light"/>
                <a:cs typeface="Segoe UI Light"/>
              </a:rPr>
              <a:t>Gestión de insumos en salud pública  </a:t>
            </a:r>
          </a:p>
          <a:p>
            <a:endParaRPr lang="es-CO" sz="2000" dirty="0"/>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4" name="Rectangle 23"/>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18469497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upo 21"/>
          <p:cNvGrpSpPr/>
          <p:nvPr/>
        </p:nvGrpSpPr>
        <p:grpSpPr>
          <a:xfrm>
            <a:off x="1154142" y="592213"/>
            <a:ext cx="8352353" cy="5665073"/>
            <a:chOff x="1541417" y="538425"/>
            <a:chExt cx="8352353" cy="5665073"/>
          </a:xfrm>
        </p:grpSpPr>
        <p:pic>
          <p:nvPicPr>
            <p:cNvPr id="28" name="Imagen 27"/>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7" name="Llamada rectangular 26"/>
          <p:cNvSpPr/>
          <p:nvPr/>
        </p:nvSpPr>
        <p:spPr>
          <a:xfrm rot="16200000" flipV="1">
            <a:off x="7386971" y="1441911"/>
            <a:ext cx="5650934" cy="3720455"/>
          </a:xfrm>
          <a:prstGeom prst="wedgeRectCallout">
            <a:avLst>
              <a:gd name="adj1" fmla="val 25373"/>
              <a:gd name="adj2" fmla="val 66862"/>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CuadroTexto 25"/>
          <p:cNvSpPr txBox="1"/>
          <p:nvPr/>
        </p:nvSpPr>
        <p:spPr>
          <a:xfrm>
            <a:off x="8410477" y="577005"/>
            <a:ext cx="3662189" cy="5909310"/>
          </a:xfrm>
          <a:prstGeom prst="rect">
            <a:avLst/>
          </a:prstGeom>
          <a:noFill/>
        </p:spPr>
        <p:txBody>
          <a:bodyPr wrap="square" rtlCol="0">
            <a:spAutoFit/>
          </a:bodyPr>
          <a:lstStyle/>
          <a:p>
            <a:pPr algn="just"/>
            <a:r>
              <a:rPr lang="es-ES_tradnl" sz="1400" b="1" u="sng" dirty="0">
                <a:latin typeface="Segoe UI Light"/>
                <a:cs typeface="Segoe UI Light"/>
              </a:rPr>
              <a:t>PROMOCIÓN DE LA SALUD</a:t>
            </a:r>
          </a:p>
          <a:p>
            <a:pPr algn="just"/>
            <a:endParaRPr lang="es-ES_tradnl" sz="1400" b="1" dirty="0">
              <a:latin typeface="Segoe UI Light"/>
              <a:cs typeface="Segoe UI Light"/>
            </a:endParaRPr>
          </a:p>
          <a:p>
            <a:pPr marL="285750" indent="-285750" algn="just">
              <a:buFont typeface="Arial" charset="0"/>
              <a:buChar char="•"/>
            </a:pPr>
            <a:r>
              <a:rPr lang="es-ES" altLang="es-ES_tradnl" sz="1400" dirty="0">
                <a:latin typeface="Segoe UI Light" charset="0"/>
              </a:rPr>
              <a:t>Balance en la asignación de recursos en la política nacional sobre las drogas </a:t>
            </a:r>
          </a:p>
          <a:p>
            <a:endParaRPr lang="es-CO" sz="1400" dirty="0" smtClean="0"/>
          </a:p>
          <a:p>
            <a:pPr marL="285750" indent="-285750">
              <a:buFont typeface="Arial" charset="0"/>
              <a:buChar char="•"/>
            </a:pPr>
            <a:r>
              <a:rPr lang="es-ES" altLang="es-ES_tradnl" sz="1400" dirty="0">
                <a:latin typeface="Segoe UI Light" charset="0"/>
              </a:rPr>
              <a:t>Desarrollo de capacidades en los actores institucionales para la incidencia política territorial y la incorporación de políticas publicas, programas, proyectos, estrategias y acciones para la prevención, atención, recuperación, y </a:t>
            </a:r>
            <a:r>
              <a:rPr lang="es-ES" altLang="es-ES_tradnl" sz="1400" dirty="0" smtClean="0">
                <a:latin typeface="Segoe UI Light" charset="0"/>
              </a:rPr>
              <a:t>reducción </a:t>
            </a:r>
            <a:r>
              <a:rPr lang="es-ES" altLang="es-ES_tradnl" sz="1400" dirty="0">
                <a:latin typeface="Segoe UI Light" charset="0"/>
              </a:rPr>
              <a:t>de riesgos y danos del consumo de sustancias psicoactivas lícitas e ilícitas, en los planes de gobierno local.  ()</a:t>
            </a:r>
            <a:endParaRPr lang="es-ES_tradnl" altLang="es-ES_tradnl" sz="1400" dirty="0">
              <a:latin typeface="Segoe UI Light" charset="0"/>
            </a:endParaRPr>
          </a:p>
          <a:p>
            <a:endParaRPr lang="es-CO" sz="1400" dirty="0" smtClean="0"/>
          </a:p>
          <a:p>
            <a:pPr marL="285750" indent="-285750">
              <a:buFont typeface="Arial" charset="0"/>
              <a:buChar char="•"/>
            </a:pPr>
            <a:r>
              <a:rPr lang="es-ES" altLang="es-ES_tradnl" sz="1400" dirty="0">
                <a:latin typeface="Segoe UI Light" charset="0"/>
              </a:rPr>
              <a:t>Fortalecimiento de los sistemas de información y seguimiento sobre consumo de sustancias psicoactivas lícitas e ilícitas</a:t>
            </a:r>
          </a:p>
          <a:p>
            <a:endParaRPr lang="es-CO" sz="1400" dirty="0" smtClean="0"/>
          </a:p>
          <a:p>
            <a:pPr marL="285750" indent="-285750">
              <a:buFont typeface="Arial" charset="0"/>
              <a:buChar char="•"/>
            </a:pPr>
            <a:r>
              <a:rPr lang="es-ES" altLang="es-ES_tradnl" sz="1400" dirty="0">
                <a:latin typeface="Segoe UI Light" charset="0"/>
              </a:rPr>
              <a:t>Articulación intersectorial para el diseño, implementación, monitoreo y evaluación conjunta de políticas publicas, programas, proyectos, estrategias y acciones para la prevención, atención, recuperación, y reducción de riesgos y danos del consumo de sustancias psicoactivas lícitas e ilícitas</a:t>
            </a:r>
          </a:p>
          <a:p>
            <a:endParaRPr lang="es-CO" sz="1400" dirty="0"/>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92"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1665752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upo 21"/>
          <p:cNvGrpSpPr/>
          <p:nvPr/>
        </p:nvGrpSpPr>
        <p:grpSpPr>
          <a:xfrm>
            <a:off x="1154142" y="592213"/>
            <a:ext cx="8352353" cy="5665073"/>
            <a:chOff x="1541417" y="538425"/>
            <a:chExt cx="8352353" cy="5665073"/>
          </a:xfrm>
        </p:grpSpPr>
        <p:pic>
          <p:nvPicPr>
            <p:cNvPr id="28" name="Imagen 27"/>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7" name="Llamada rectangular 26"/>
          <p:cNvSpPr/>
          <p:nvPr/>
        </p:nvSpPr>
        <p:spPr>
          <a:xfrm rot="16200000" flipV="1">
            <a:off x="7481336" y="1549923"/>
            <a:ext cx="5434910" cy="3720455"/>
          </a:xfrm>
          <a:prstGeom prst="wedgeRectCallout">
            <a:avLst>
              <a:gd name="adj1" fmla="val 23527"/>
              <a:gd name="adj2" fmla="val 66566"/>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CuadroTexto 25"/>
          <p:cNvSpPr txBox="1"/>
          <p:nvPr/>
        </p:nvSpPr>
        <p:spPr>
          <a:xfrm>
            <a:off x="8410476" y="692696"/>
            <a:ext cx="3662189" cy="5478423"/>
          </a:xfrm>
          <a:prstGeom prst="rect">
            <a:avLst/>
          </a:prstGeom>
          <a:noFill/>
        </p:spPr>
        <p:txBody>
          <a:bodyPr wrap="square" rtlCol="0">
            <a:spAutoFit/>
          </a:bodyPr>
          <a:lstStyle/>
          <a:p>
            <a:pPr marL="171450" indent="-171450">
              <a:buFont typeface="Arial" charset="0"/>
              <a:buChar char="•"/>
            </a:pPr>
            <a:r>
              <a:rPr lang="es-ES" altLang="es-ES_tradnl" sz="1000" dirty="0">
                <a:latin typeface="Segoe UI Light" charset="0"/>
              </a:rPr>
              <a:t>Fortalecimiento de las instancias territoriales que coordinan el diseño e implementación de estrategias para el fomento de factores protectores y disminución de factores de riesgo frente al consumo de sustancias lícitas e ilícitas </a:t>
            </a:r>
            <a:endParaRPr lang="es-ES_tradnl" altLang="es-ES_tradnl" sz="1000" dirty="0">
              <a:latin typeface="Segoe UI Light" charset="0"/>
            </a:endParaRPr>
          </a:p>
          <a:p>
            <a:endParaRPr lang="es-CO" sz="1000" dirty="0" smtClean="0"/>
          </a:p>
          <a:p>
            <a:pPr marL="171450" indent="-171450">
              <a:buFont typeface="Arial" charset="0"/>
              <a:buChar char="•"/>
            </a:pPr>
            <a:r>
              <a:rPr lang="es-ES" altLang="es-ES_tradnl" sz="1000" dirty="0">
                <a:latin typeface="Segoe UI Light" charset="0"/>
              </a:rPr>
              <a:t>Coordinación intersectorial para brindar servicios integrales de protección social a las personas que consumen sustancias psicoactivas lícitas e ilícitas y sus familias</a:t>
            </a:r>
            <a:r>
              <a:rPr lang="es-ES" altLang="es-ES_tradnl" sz="1000" dirty="0" smtClean="0">
                <a:latin typeface="Segoe UI Light" charset="0"/>
              </a:rPr>
              <a:t>.</a:t>
            </a:r>
          </a:p>
          <a:p>
            <a:pPr marL="171450" indent="-171450">
              <a:buFont typeface="Arial" charset="0"/>
              <a:buChar char="•"/>
            </a:pPr>
            <a:endParaRPr lang="es-ES" altLang="es-ES_tradnl" sz="1000" dirty="0">
              <a:latin typeface="Segoe UI Light" charset="0"/>
            </a:endParaRPr>
          </a:p>
          <a:p>
            <a:pPr marL="171450" indent="-171450">
              <a:buFont typeface="Arial" charset="0"/>
              <a:buChar char="•"/>
            </a:pPr>
            <a:r>
              <a:rPr lang="es-ES" altLang="es-ES_tradnl" sz="1000" dirty="0">
                <a:latin typeface="Segoe UI Light" charset="0"/>
              </a:rPr>
              <a:t>Articulación intersectorial para promover el control social que reduzca la accidentalidad vial y los problemas de seguridad y convivencia asociados al consumo de sustancias lícitas e ilícitas</a:t>
            </a:r>
          </a:p>
          <a:p>
            <a:endParaRPr lang="es-CO" sz="1000" dirty="0" smtClean="0"/>
          </a:p>
          <a:p>
            <a:pPr marL="171450" indent="-171450">
              <a:buFont typeface="Arial" charset="0"/>
              <a:buChar char="•"/>
            </a:pPr>
            <a:r>
              <a:rPr lang="es-ES" altLang="es-ES_tradnl" sz="1000" dirty="0">
                <a:latin typeface="Segoe UI Light" charset="0"/>
              </a:rPr>
              <a:t>Fortalecimiento de la gestión intersectorial en departamentos y municipios para la articulación de los planes de oferta y demanda</a:t>
            </a:r>
          </a:p>
          <a:p>
            <a:endParaRPr lang="es-CO" sz="1000" dirty="0" smtClean="0"/>
          </a:p>
          <a:p>
            <a:pPr marL="171450" indent="-171450">
              <a:buFont typeface="Arial" charset="0"/>
              <a:buChar char="•"/>
            </a:pPr>
            <a:r>
              <a:rPr lang="es-ES" altLang="es-ES_tradnl" sz="1000" dirty="0">
                <a:latin typeface="Segoe UI Light" charset="0"/>
              </a:rPr>
              <a:t>Diseño e implementación de estrategias de comunicación para la prevención del consumo de sustancias psicoactivas lícitas e ilícita</a:t>
            </a:r>
          </a:p>
          <a:p>
            <a:endParaRPr lang="es-CO" sz="1000" dirty="0" smtClean="0"/>
          </a:p>
          <a:p>
            <a:pPr marL="171450" indent="-171450">
              <a:buFont typeface="Arial" charset="0"/>
              <a:buChar char="•"/>
            </a:pPr>
            <a:r>
              <a:rPr lang="es-ES" altLang="es-ES_tradnl" sz="1000" dirty="0">
                <a:latin typeface="Segoe UI Light" charset="0"/>
              </a:rPr>
              <a:t>Coordinación intersectorial para brindar servicios integrales de protección social a las personas que consumen sustancias psicoactivas lícitas e ilícitas y sus familias</a:t>
            </a:r>
            <a:r>
              <a:rPr lang="es-ES" altLang="es-ES_tradnl" sz="1000" dirty="0" smtClean="0">
                <a:latin typeface="Segoe UI Light" charset="0"/>
              </a:rPr>
              <a:t>.</a:t>
            </a:r>
          </a:p>
          <a:p>
            <a:endParaRPr lang="es-ES" altLang="es-ES_tradnl" sz="1000" dirty="0" smtClean="0">
              <a:latin typeface="Segoe UI Light" charset="0"/>
            </a:endParaRPr>
          </a:p>
          <a:p>
            <a:pPr marL="171450" indent="-171450">
              <a:buFont typeface="Arial" charset="0"/>
              <a:buChar char="•"/>
            </a:pPr>
            <a:r>
              <a:rPr lang="es-ES" altLang="es-ES_tradnl" sz="1000" dirty="0">
                <a:latin typeface="Segoe UI Light" charset="0"/>
              </a:rPr>
              <a:t>Diseño e implementación de estrategias de comunicación para la prevención del consumo de sustancias psicoactivas lícitas e ilícita</a:t>
            </a:r>
          </a:p>
          <a:p>
            <a:endParaRPr lang="es-ES" altLang="es-ES_tradnl" sz="1000" dirty="0">
              <a:latin typeface="Segoe UI Light" charset="0"/>
            </a:endParaRPr>
          </a:p>
          <a:p>
            <a:pPr marL="171450" indent="-171450">
              <a:buFont typeface="Arial" charset="0"/>
              <a:buChar char="•"/>
            </a:pPr>
            <a:r>
              <a:rPr lang="es-ES" altLang="es-ES_tradnl" sz="1000" dirty="0">
                <a:latin typeface="Segoe UI Light" charset="0"/>
              </a:rPr>
              <a:t>Articulación intersectorial para el desarrollo de intervenciones y estrategias que generen oportunidades laborales, con prioridad en la inclusión y participación efectiva de personas con factores de riesgo asociados al consumo de sustancias lícitas e ilícitas</a:t>
            </a:r>
          </a:p>
          <a:p>
            <a:endParaRPr lang="es-CO" sz="1000" dirty="0" smtClean="0"/>
          </a:p>
          <a:p>
            <a:endParaRPr lang="es-CO" sz="1000" dirty="0"/>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7962392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upo 21"/>
          <p:cNvGrpSpPr/>
          <p:nvPr/>
        </p:nvGrpSpPr>
        <p:grpSpPr>
          <a:xfrm>
            <a:off x="1154142" y="592213"/>
            <a:ext cx="8352353" cy="5665073"/>
            <a:chOff x="1541417" y="538425"/>
            <a:chExt cx="8352353" cy="5665073"/>
          </a:xfrm>
        </p:grpSpPr>
        <p:pic>
          <p:nvPicPr>
            <p:cNvPr id="28" name="Imagen 27"/>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27" name="Llamada rectangular 26"/>
          <p:cNvSpPr/>
          <p:nvPr/>
        </p:nvSpPr>
        <p:spPr>
          <a:xfrm rot="16200000" flipV="1">
            <a:off x="7543076" y="1352748"/>
            <a:ext cx="5040560" cy="3720455"/>
          </a:xfrm>
          <a:prstGeom prst="wedgeRectCallout">
            <a:avLst>
              <a:gd name="adj1" fmla="val 25791"/>
              <a:gd name="adj2" fmla="val 65974"/>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CuadroTexto 25"/>
          <p:cNvSpPr txBox="1"/>
          <p:nvPr/>
        </p:nvSpPr>
        <p:spPr>
          <a:xfrm>
            <a:off x="8410476" y="692696"/>
            <a:ext cx="3286367" cy="4680520"/>
          </a:xfrm>
          <a:prstGeom prst="rect">
            <a:avLst/>
          </a:prstGeom>
          <a:noFill/>
        </p:spPr>
        <p:txBody>
          <a:bodyPr wrap="square" rtlCol="0">
            <a:spAutoFit/>
          </a:bodyPr>
          <a:lstStyle/>
          <a:p>
            <a:pPr algn="just"/>
            <a:r>
              <a:rPr lang="es-ES" altLang="es-ES_tradnl" sz="1200" dirty="0">
                <a:latin typeface="Segoe UI Light" charset="0"/>
              </a:rPr>
              <a:t>Desarrollar habilidades sociales, de autorregulación y de afrontamiento en ámbito educativo para el abordaje de situaciones relacionadas con el consumo de sustancias psicoactivas lícitas e ilícitas (Escolar)  (A)</a:t>
            </a:r>
          </a:p>
          <a:p>
            <a:pPr algn="just"/>
            <a:endParaRPr lang="es-CO" sz="1200" dirty="0" smtClean="0"/>
          </a:p>
          <a:p>
            <a:pPr algn="just"/>
            <a:r>
              <a:rPr lang="es-ES" altLang="es-ES_tradnl" sz="1200" dirty="0">
                <a:latin typeface="Segoe UI Light" charset="0"/>
              </a:rPr>
              <a:t>Promover estilos y condiciones de vida saludables a través entornos saludables (B)</a:t>
            </a:r>
            <a:endParaRPr lang="es-ES_tradnl" altLang="es-ES_tradnl" sz="1200" dirty="0">
              <a:latin typeface="Segoe UI Light" charset="0"/>
            </a:endParaRPr>
          </a:p>
          <a:p>
            <a:pPr algn="just"/>
            <a:endParaRPr lang="es-CO" sz="1200" dirty="0" smtClean="0"/>
          </a:p>
          <a:p>
            <a:pPr algn="just"/>
            <a:r>
              <a:rPr lang="es-ES_tradnl" altLang="es-ES_tradnl" sz="1200" dirty="0">
                <a:latin typeface="Segoe UI Light" charset="0"/>
              </a:rPr>
              <a:t>Fortalecer el involucramiento familiar (Hogar) (C)</a:t>
            </a:r>
            <a:endParaRPr lang="es-ES" altLang="es-ES_tradnl" sz="1200" dirty="0">
              <a:latin typeface="Segoe UI Light" charset="0"/>
            </a:endParaRPr>
          </a:p>
          <a:p>
            <a:pPr algn="just"/>
            <a:endParaRPr lang="es-CO" sz="1200" dirty="0" smtClean="0"/>
          </a:p>
          <a:p>
            <a:pPr algn="just"/>
            <a:r>
              <a:rPr lang="es-ES" altLang="es-ES_tradnl" sz="1200" dirty="0">
                <a:latin typeface="Segoe UI Light" charset="0"/>
              </a:rPr>
              <a:t>Promover la modificación de conductas y actitudes en torno al consumo de alcohol (D)</a:t>
            </a:r>
          </a:p>
          <a:p>
            <a:pPr algn="just"/>
            <a:endParaRPr lang="es-CO" sz="1200" dirty="0" smtClean="0"/>
          </a:p>
          <a:p>
            <a:pPr algn="just"/>
            <a:r>
              <a:rPr lang="es-ES" altLang="es-ES_tradnl" sz="1200" dirty="0">
                <a:latin typeface="Segoe UI Light" charset="0"/>
              </a:rPr>
              <a:t>Fortalecer las capacidades comunitarias para la prevención, tamizaje y canalización (E)</a:t>
            </a:r>
            <a:endParaRPr lang="es-ES_tradnl" altLang="es-ES_tradnl" sz="1200" dirty="0">
              <a:latin typeface="Segoe UI Light" charset="0"/>
            </a:endParaRPr>
          </a:p>
          <a:p>
            <a:pPr algn="just"/>
            <a:endParaRPr lang="es-CO" sz="1200" dirty="0" smtClean="0"/>
          </a:p>
          <a:p>
            <a:pPr algn="just"/>
            <a:r>
              <a:rPr lang="es-ES" altLang="es-ES_tradnl" sz="1200" dirty="0">
                <a:latin typeface="Segoe UI Light" charset="0"/>
              </a:rPr>
              <a:t>Promover y fortalecer la participación social y comunitaria en el diseño e implementación de políticas, planes y estrategias para la promoción de la salud y prevención del consumo de sustancias psicoactivas lícitas e ilícitas, así como para la exigibilidad de derechos al SGSSS (F)</a:t>
            </a:r>
          </a:p>
          <a:p>
            <a:pPr algn="just"/>
            <a:endParaRPr lang="es-CO" sz="1000" dirty="0"/>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2994499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upo 25"/>
          <p:cNvGrpSpPr/>
          <p:nvPr/>
        </p:nvGrpSpPr>
        <p:grpSpPr>
          <a:xfrm>
            <a:off x="1055440" y="592213"/>
            <a:ext cx="8352353" cy="5665073"/>
            <a:chOff x="1541417" y="538425"/>
            <a:chExt cx="8352353" cy="5665073"/>
          </a:xfrm>
        </p:grpSpPr>
        <p:pic>
          <p:nvPicPr>
            <p:cNvPr id="27" name="Imagen 26"/>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8" name="Grupo 27"/>
            <p:cNvGrpSpPr/>
            <p:nvPr/>
          </p:nvGrpSpPr>
          <p:grpSpPr>
            <a:xfrm>
              <a:off x="1541417" y="1324531"/>
              <a:ext cx="6943664" cy="4174247"/>
              <a:chOff x="1541417" y="1324531"/>
              <a:chExt cx="6943664" cy="4174247"/>
            </a:xfrm>
          </p:grpSpPr>
          <p:sp>
            <p:nvSpPr>
              <p:cNvPr id="33" name="CuadroTexto 32"/>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4" name="CuadroTexto 33"/>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7" name="CuadroTexto 36"/>
              <p:cNvSpPr txBox="1"/>
              <p:nvPr/>
            </p:nvSpPr>
            <p:spPr>
              <a:xfrm>
                <a:off x="2919411" y="5129446"/>
                <a:ext cx="3079939" cy="369332"/>
              </a:xfrm>
              <a:prstGeom prst="rect">
                <a:avLst/>
              </a:prstGeom>
              <a:noFill/>
            </p:spPr>
            <p:txBody>
              <a:bodyPr wrap="square" rtlCol="0">
                <a:spAutoFit/>
              </a:bodyPr>
              <a:lstStyle/>
              <a:p>
                <a:endParaRPr lang="es-CO" dirty="0"/>
              </a:p>
            </p:txBody>
          </p:sp>
          <p:sp>
            <p:nvSpPr>
              <p:cNvPr id="38" name="CuadroTexto 37"/>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9" name="Rectángulo 38"/>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40" name="CuadroTexto 39"/>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1" name="CuadroTexto 40"/>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2" name="CuadroTexto 41"/>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3" name="Conector recto 42"/>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29" name="Rectángulo 28"/>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0" name="CuadroTexto 29"/>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4" name="Llamada rectangular 3"/>
          <p:cNvSpPr/>
          <p:nvPr/>
        </p:nvSpPr>
        <p:spPr>
          <a:xfrm rot="5400000">
            <a:off x="7253169" y="1198853"/>
            <a:ext cx="5321450" cy="4035388"/>
          </a:xfrm>
          <a:prstGeom prst="wedgeRectCallout">
            <a:avLst>
              <a:gd name="adj1" fmla="val -4466"/>
              <a:gd name="adj2" fmla="val 73292"/>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1" name="Imagen 30"/>
          <p:cNvPicPr>
            <a:picLocks noChangeAspect="1"/>
          </p:cNvPicPr>
          <p:nvPr/>
        </p:nvPicPr>
        <p:blipFill>
          <a:blip r:embed="rId3"/>
          <a:stretch>
            <a:fillRect/>
          </a:stretch>
        </p:blipFill>
        <p:spPr>
          <a:xfrm>
            <a:off x="7978897" y="595934"/>
            <a:ext cx="431800" cy="355600"/>
          </a:xfrm>
          <a:prstGeom prst="rect">
            <a:avLst/>
          </a:prstGeom>
        </p:spPr>
      </p:pic>
      <p:sp>
        <p:nvSpPr>
          <p:cNvPr id="32" name="CuadroTexto 31"/>
          <p:cNvSpPr txBox="1"/>
          <p:nvPr/>
        </p:nvSpPr>
        <p:spPr>
          <a:xfrm>
            <a:off x="8043522" y="942975"/>
            <a:ext cx="3813118" cy="4339650"/>
          </a:xfrm>
          <a:prstGeom prst="rect">
            <a:avLst/>
          </a:prstGeom>
          <a:noFill/>
        </p:spPr>
        <p:txBody>
          <a:bodyPr wrap="square" rtlCol="0">
            <a:spAutoFit/>
          </a:bodyPr>
          <a:lstStyle/>
          <a:p>
            <a:pPr algn="just">
              <a:buFont typeface="Arial" charset="0"/>
              <a:buChar char="•"/>
            </a:pPr>
            <a:r>
              <a:rPr lang="es-ES" altLang="es-ES_tradnl" sz="1200" dirty="0">
                <a:latin typeface="Segoe UI Light" charset="0"/>
              </a:rPr>
              <a:t>Promoción de estilos y condiciones de vida saludables a través entornos saludables </a:t>
            </a:r>
          </a:p>
          <a:p>
            <a:pPr algn="just">
              <a:buFont typeface="Arial" charset="0"/>
              <a:buChar char="•"/>
            </a:pPr>
            <a:r>
              <a:rPr lang="es-ES" altLang="es-ES_tradnl" sz="1200" dirty="0">
                <a:latin typeface="Segoe UI Light" charset="0"/>
              </a:rPr>
              <a:t>Promoción de la modificación de conductas y actitudes en torno al consumo de alcohol: Pactos por la Vida.</a:t>
            </a:r>
          </a:p>
          <a:p>
            <a:pPr algn="just">
              <a:buFont typeface="Arial" charset="0"/>
              <a:buChar char="•"/>
            </a:pPr>
            <a:r>
              <a:rPr lang="es-ES" altLang="es-ES_tradnl" sz="1200" dirty="0">
                <a:latin typeface="Segoe UI Light" charset="0"/>
              </a:rPr>
              <a:t>Prevención, tamización y canalización por parte de la comunidad.</a:t>
            </a:r>
          </a:p>
          <a:p>
            <a:pPr algn="just">
              <a:buFont typeface="Arial" charset="0"/>
              <a:buChar char="•"/>
            </a:pPr>
            <a:r>
              <a:rPr lang="es-ES" altLang="es-ES_tradnl" sz="1200" dirty="0">
                <a:latin typeface="Segoe UI Light" charset="0"/>
              </a:rPr>
              <a:t>Inducción a la demanda por los agentes de salud para el acceso de los individuos consumidores de sustancias psicoactivas lícitas e ilícitas, y sus familias hacia los servicios de salud.(Promoción de la salud) (G)</a:t>
            </a:r>
          </a:p>
          <a:p>
            <a:pPr algn="just">
              <a:buFont typeface="Arial" charset="0"/>
              <a:buChar char="•"/>
            </a:pPr>
            <a:r>
              <a:rPr lang="es-ES" altLang="es-ES_tradnl" sz="1200" dirty="0">
                <a:latin typeface="Segoe UI Light" charset="0"/>
              </a:rPr>
              <a:t>Aplicación de pruebas de tamización a la población usuaria de SPA: Se utilizan instrumentos  como el AUDIT y el ASSIST (H)</a:t>
            </a:r>
          </a:p>
          <a:p>
            <a:pPr algn="just">
              <a:buFont typeface="Arial" charset="0"/>
              <a:buChar char="•"/>
            </a:pPr>
            <a:r>
              <a:rPr lang="es-ES" altLang="es-ES_tradnl" sz="1200" dirty="0">
                <a:latin typeface="Segoe UI Light" charset="0"/>
              </a:rPr>
              <a:t>Programas de intercambio de material higiénico para el fomento de prácticas de menor riesgo de consumo de sustancias psicoactivas que consisten en la provisión de material higiénico, disposición biosegura y el acceso a intervenciones integrales en salud.</a:t>
            </a:r>
          </a:p>
          <a:p>
            <a:pPr algn="just">
              <a:buFont typeface="Arial" charset="0"/>
              <a:buChar char="•"/>
            </a:pPr>
            <a:r>
              <a:rPr lang="es-ES" altLang="es-ES_tradnl" sz="1200" dirty="0">
                <a:latin typeface="Segoe UI Light" charset="0"/>
              </a:rPr>
              <a:t>Control social que reduzca la accidentalidad vial y los problemas de seguridad y convivencia asociados al consumo de sustancias lícitas e ilícitas. </a:t>
            </a:r>
          </a:p>
          <a:p>
            <a:endParaRPr lang="es-CO" sz="1200" dirty="0"/>
          </a:p>
          <a:p>
            <a:pPr marL="171450" indent="-171450" algn="just" fontAlgn="t">
              <a:buFont typeface="Arial" panose="020B0604020202020204" pitchFamily="34" charset="0"/>
              <a:buChar char="•"/>
            </a:pPr>
            <a:endParaRPr lang="es-CO" sz="1200" dirty="0"/>
          </a:p>
        </p:txBody>
      </p:sp>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21516533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upo 25"/>
          <p:cNvGrpSpPr/>
          <p:nvPr/>
        </p:nvGrpSpPr>
        <p:grpSpPr>
          <a:xfrm>
            <a:off x="2928223" y="404664"/>
            <a:ext cx="8352353" cy="5665073"/>
            <a:chOff x="1541417" y="538425"/>
            <a:chExt cx="8352353" cy="5665073"/>
          </a:xfrm>
        </p:grpSpPr>
        <p:pic>
          <p:nvPicPr>
            <p:cNvPr id="27" name="Imagen 26"/>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9" name="Grupo 28"/>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0" name="Rectángulo 29"/>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6" name="Llamada rectangular 5"/>
          <p:cNvSpPr/>
          <p:nvPr/>
        </p:nvSpPr>
        <p:spPr>
          <a:xfrm rot="16200000">
            <a:off x="859978" y="997258"/>
            <a:ext cx="2998612" cy="4380294"/>
          </a:xfrm>
          <a:prstGeom prst="wedgeRectCallout">
            <a:avLst>
              <a:gd name="adj1" fmla="val 11412"/>
              <a:gd name="adj2" fmla="val 7748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8" name="Imagen 27"/>
          <p:cNvPicPr>
            <a:picLocks noChangeAspect="1"/>
          </p:cNvPicPr>
          <p:nvPr/>
        </p:nvPicPr>
        <p:blipFill>
          <a:blip r:embed="rId3"/>
          <a:stretch>
            <a:fillRect/>
          </a:stretch>
        </p:blipFill>
        <p:spPr>
          <a:xfrm>
            <a:off x="256938" y="1826229"/>
            <a:ext cx="406400" cy="406400"/>
          </a:xfrm>
          <a:prstGeom prst="rect">
            <a:avLst/>
          </a:prstGeom>
        </p:spPr>
      </p:pic>
      <p:sp>
        <p:nvSpPr>
          <p:cNvPr id="4" name="Rectángulo 3"/>
          <p:cNvSpPr/>
          <p:nvPr/>
        </p:nvSpPr>
        <p:spPr>
          <a:xfrm>
            <a:off x="256938" y="2268964"/>
            <a:ext cx="4145961" cy="2246769"/>
          </a:xfrm>
          <a:prstGeom prst="rect">
            <a:avLst/>
          </a:prstGeom>
        </p:spPr>
        <p:txBody>
          <a:bodyPr wrap="square">
            <a:spAutoFit/>
          </a:bodyPr>
          <a:lstStyle/>
          <a:p>
            <a:pPr algn="just">
              <a:buFont typeface="Arial" charset="0"/>
              <a:buChar char="•"/>
            </a:pPr>
            <a:r>
              <a:rPr lang="es-ES" altLang="es-ES_tradnl" sz="1400" dirty="0">
                <a:latin typeface="Segoe UI Light" charset="0"/>
              </a:rPr>
              <a:t>Promoción de estilos y condiciones de vida saludables a través entornos saludables</a:t>
            </a:r>
          </a:p>
          <a:p>
            <a:pPr algn="just">
              <a:buFont typeface="Arial" charset="0"/>
              <a:buChar char="•"/>
            </a:pPr>
            <a:r>
              <a:rPr lang="es-ES" altLang="es-ES_tradnl" sz="1400" dirty="0">
                <a:latin typeface="Segoe UI Light" charset="0"/>
              </a:rPr>
              <a:t>Fortalecimiento de habilidades de crianza, comunicación y  relación familiar, así como  la promoción de  factores de protección,  en la familia como un todo, con el fin de prevenir  conductas de riesgo ante el consumo de sustancias psicoactivas legales e ilegales</a:t>
            </a:r>
          </a:p>
          <a:p>
            <a:pPr algn="just">
              <a:buFont typeface="Arial" charset="0"/>
              <a:buChar char="•"/>
            </a:pPr>
            <a:r>
              <a:rPr lang="es-ES" altLang="es-ES_tradnl" sz="1400" dirty="0">
                <a:latin typeface="Segoe UI Light" charset="0"/>
              </a:rPr>
              <a:t>Promoción de la modificación de conductas y actitudes en torno al consumo de alcohol</a:t>
            </a:r>
          </a:p>
        </p:txBody>
      </p:sp>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3" name="Rectangle 22"/>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4"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11291019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upo 25"/>
          <p:cNvGrpSpPr/>
          <p:nvPr/>
        </p:nvGrpSpPr>
        <p:grpSpPr>
          <a:xfrm>
            <a:off x="-96688" y="476672"/>
            <a:ext cx="8352353" cy="5665073"/>
            <a:chOff x="1541417" y="538425"/>
            <a:chExt cx="8352353" cy="5665073"/>
          </a:xfrm>
        </p:grpSpPr>
        <p:pic>
          <p:nvPicPr>
            <p:cNvPr id="27" name="Imagen 26"/>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28" name="Grupo 27"/>
            <p:cNvGrpSpPr/>
            <p:nvPr/>
          </p:nvGrpSpPr>
          <p:grpSpPr>
            <a:xfrm>
              <a:off x="1541417" y="1324531"/>
              <a:ext cx="6943664" cy="4174247"/>
              <a:chOff x="1541417" y="1324531"/>
              <a:chExt cx="6943664" cy="4174247"/>
            </a:xfrm>
          </p:grpSpPr>
          <p:sp>
            <p:nvSpPr>
              <p:cNvPr id="32" name="CuadroTexto 31"/>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3" name="CuadroTexto 32"/>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4" name="CuadroTexto 33"/>
              <p:cNvSpPr txBox="1"/>
              <p:nvPr/>
            </p:nvSpPr>
            <p:spPr>
              <a:xfrm>
                <a:off x="2919411" y="5129446"/>
                <a:ext cx="3079939" cy="369332"/>
              </a:xfrm>
              <a:prstGeom prst="rect">
                <a:avLst/>
              </a:prstGeom>
              <a:noFill/>
            </p:spPr>
            <p:txBody>
              <a:bodyPr wrap="square" rtlCol="0">
                <a:spAutoFit/>
              </a:bodyPr>
              <a:lstStyle/>
              <a:p>
                <a:endParaRPr lang="es-CO" dirty="0"/>
              </a:p>
            </p:txBody>
          </p:sp>
          <p:sp>
            <p:nvSpPr>
              <p:cNvPr id="37" name="CuadroTexto 36"/>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8" name="Rectángulo 37"/>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39" name="CuadroTexto 38"/>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0" name="CuadroTexto 39"/>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1" name="CuadroTexto 40"/>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2" name="Conector recto 41"/>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29" name="Rectángulo 28"/>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1" name="CuadroTexto 30"/>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6" name="Llamada rectangular 5"/>
          <p:cNvSpPr/>
          <p:nvPr/>
        </p:nvSpPr>
        <p:spPr>
          <a:xfrm rot="5400000">
            <a:off x="8390533" y="1968767"/>
            <a:ext cx="3503456" cy="3737493"/>
          </a:xfrm>
          <a:prstGeom prst="wedgeRectCallout">
            <a:avLst>
              <a:gd name="adj1" fmla="val 15974"/>
              <a:gd name="adj2" fmla="val 104953"/>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0" name="Imagen 29"/>
          <p:cNvPicPr>
            <a:picLocks noChangeAspect="1"/>
          </p:cNvPicPr>
          <p:nvPr/>
        </p:nvPicPr>
        <p:blipFill>
          <a:blip r:embed="rId3"/>
          <a:stretch>
            <a:fillRect/>
          </a:stretch>
        </p:blipFill>
        <p:spPr>
          <a:xfrm>
            <a:off x="8342394" y="2235567"/>
            <a:ext cx="564262" cy="391370"/>
          </a:xfrm>
          <a:prstGeom prst="rect">
            <a:avLst/>
          </a:prstGeom>
        </p:spPr>
      </p:pic>
      <p:sp>
        <p:nvSpPr>
          <p:cNvPr id="4" name="Rectángulo 3"/>
          <p:cNvSpPr/>
          <p:nvPr/>
        </p:nvSpPr>
        <p:spPr>
          <a:xfrm>
            <a:off x="8342394" y="2704617"/>
            <a:ext cx="3730161" cy="2677656"/>
          </a:xfrm>
          <a:prstGeom prst="rect">
            <a:avLst/>
          </a:prstGeom>
        </p:spPr>
        <p:txBody>
          <a:bodyPr wrap="square">
            <a:spAutoFit/>
          </a:bodyPr>
          <a:lstStyle/>
          <a:p>
            <a:pPr algn="just">
              <a:buFont typeface="Arial" charset="0"/>
              <a:buChar char="•"/>
            </a:pPr>
            <a:r>
              <a:rPr lang="es-ES" altLang="es-ES_tradnl" sz="1400" dirty="0">
                <a:latin typeface="Segoe UI Light" charset="0"/>
              </a:rPr>
              <a:t>Desarrollo de habilidades sociales, de </a:t>
            </a:r>
            <a:r>
              <a:rPr lang="es-ES" altLang="es-ES_tradnl" sz="1400" dirty="0" err="1">
                <a:latin typeface="Segoe UI Light" charset="0"/>
              </a:rPr>
              <a:t>autoregulación</a:t>
            </a:r>
            <a:r>
              <a:rPr lang="es-ES" altLang="es-ES_tradnl" sz="1400" dirty="0">
                <a:latin typeface="Segoe UI Light" charset="0"/>
              </a:rPr>
              <a:t> y de afrontamiento en ámbito educativo para el abordaje de situaciones relacionadas con el consumo de sustancias psicoactivas lícitas e ilícitas</a:t>
            </a:r>
          </a:p>
          <a:p>
            <a:pPr algn="just">
              <a:buFont typeface="Arial" charset="0"/>
              <a:buChar char="•"/>
            </a:pPr>
            <a:r>
              <a:rPr lang="es-ES" altLang="es-ES_tradnl" sz="1400" dirty="0">
                <a:latin typeface="Segoe UI Light" charset="0"/>
              </a:rPr>
              <a:t>Promoción de estilos y condiciones de vida saludables a través entornos saludables</a:t>
            </a:r>
          </a:p>
          <a:p>
            <a:pPr algn="just">
              <a:buFont typeface="Arial" charset="0"/>
              <a:buChar char="•"/>
            </a:pPr>
            <a:r>
              <a:rPr lang="es-ES" altLang="es-ES_tradnl" sz="1400" dirty="0">
                <a:latin typeface="Segoe UI Light" charset="0"/>
              </a:rPr>
              <a:t>Promoción de la modificación de conductas y actitudes en torno al consumo de alcohol</a:t>
            </a:r>
          </a:p>
          <a:p>
            <a:pPr algn="just">
              <a:buFont typeface="Arial" charset="0"/>
              <a:buChar char="•"/>
            </a:pPr>
            <a:r>
              <a:rPr lang="es-ES" altLang="es-ES_tradnl" sz="1400" dirty="0">
                <a:latin typeface="Segoe UI Light" charset="0"/>
              </a:rPr>
              <a:t>Fortalecimiento de capacidades para la prevención, tamización, canalización e intervención.</a:t>
            </a:r>
          </a:p>
        </p:txBody>
      </p:sp>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4" name="Rectangle 23"/>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4642911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upo 25"/>
          <p:cNvGrpSpPr/>
          <p:nvPr/>
        </p:nvGrpSpPr>
        <p:grpSpPr>
          <a:xfrm>
            <a:off x="1912439" y="648844"/>
            <a:ext cx="8352353" cy="5665073"/>
            <a:chOff x="1541417" y="538425"/>
            <a:chExt cx="8352353" cy="5665073"/>
          </a:xfrm>
        </p:grpSpPr>
        <p:pic>
          <p:nvPicPr>
            <p:cNvPr id="29" name="Imagen 28"/>
            <p:cNvPicPr>
              <a:picLocks noChangeAspect="1"/>
            </p:cNvPicPr>
            <p:nvPr/>
          </p:nvPicPr>
          <p:blipFill rotWithShape="1">
            <a:blip r:embed="rId2">
              <a:extLst>
                <a:ext uri="{28A0092B-C50C-407E-A947-70E740481C1C}">
                  <a14:useLocalDpi xmlns:a14="http://schemas.microsoft.com/office/drawing/2010/main" val="0"/>
                </a:ext>
              </a:extLst>
            </a:blip>
            <a:srcRect l="2226" r="11054" b="17395"/>
            <a:stretch/>
          </p:blipFill>
          <p:spPr>
            <a:xfrm>
              <a:off x="1933111" y="538425"/>
              <a:ext cx="7960659" cy="5665073"/>
            </a:xfrm>
            <a:prstGeom prst="rect">
              <a:avLst/>
            </a:prstGeom>
          </p:spPr>
        </p:pic>
        <p:grpSp>
          <p:nvGrpSpPr>
            <p:cNvPr id="30" name="Grupo 29"/>
            <p:cNvGrpSpPr/>
            <p:nvPr/>
          </p:nvGrpSpPr>
          <p:grpSpPr>
            <a:xfrm>
              <a:off x="1541417" y="1324531"/>
              <a:ext cx="6943664" cy="4174247"/>
              <a:chOff x="1541417" y="1324531"/>
              <a:chExt cx="6943664" cy="4174247"/>
            </a:xfrm>
          </p:grpSpPr>
          <p:sp>
            <p:nvSpPr>
              <p:cNvPr id="33" name="CuadroTexto 32"/>
              <p:cNvSpPr txBox="1"/>
              <p:nvPr/>
            </p:nvSpPr>
            <p:spPr>
              <a:xfrm>
                <a:off x="3571833" y="1324531"/>
                <a:ext cx="3718575" cy="954107"/>
              </a:xfrm>
              <a:prstGeom prst="rect">
                <a:avLst/>
              </a:prstGeom>
              <a:noFill/>
            </p:spPr>
            <p:txBody>
              <a:bodyPr wrap="square" rtlCol="0">
                <a:spAutoFit/>
              </a:bodyPr>
              <a:lstStyle/>
              <a:p>
                <a:r>
                  <a:rPr lang="es-CO" sz="2800" b="1" dirty="0" smtClean="0">
                    <a:solidFill>
                      <a:schemeClr val="bg1"/>
                    </a:solidFill>
                    <a:latin typeface="Segoe UI Light" panose="020B0502040204020203" pitchFamily="34" charset="0"/>
                  </a:rPr>
                  <a:t>Gestión Salud</a:t>
                </a:r>
              </a:p>
              <a:p>
                <a:r>
                  <a:rPr lang="es-CO" sz="2800" b="1" dirty="0" smtClean="0">
                    <a:solidFill>
                      <a:schemeClr val="bg1"/>
                    </a:solidFill>
                    <a:latin typeface="Segoe UI Light" panose="020B0502040204020203" pitchFamily="34" charset="0"/>
                  </a:rPr>
                  <a:t> Pública</a:t>
                </a:r>
                <a:endParaRPr lang="es-CO" sz="2800" b="1" dirty="0">
                  <a:solidFill>
                    <a:schemeClr val="bg1"/>
                  </a:solidFill>
                  <a:latin typeface="Segoe UI Light" panose="020B0502040204020203" pitchFamily="34" charset="0"/>
                </a:endParaRPr>
              </a:p>
            </p:txBody>
          </p:sp>
          <p:sp>
            <p:nvSpPr>
              <p:cNvPr id="34" name="CuadroTexto 33"/>
              <p:cNvSpPr txBox="1"/>
              <p:nvPr/>
            </p:nvSpPr>
            <p:spPr>
              <a:xfrm>
                <a:off x="6080079" y="1332909"/>
                <a:ext cx="2208829" cy="954107"/>
              </a:xfrm>
              <a:prstGeom prst="rect">
                <a:avLst/>
              </a:prstGeom>
              <a:noFill/>
            </p:spPr>
            <p:txBody>
              <a:bodyPr wrap="square" rtlCol="0">
                <a:spAutoFit/>
              </a:bodyPr>
              <a:lstStyle/>
              <a:p>
                <a:pPr algn="ctr"/>
                <a:r>
                  <a:rPr lang="es-CO" sz="2800" b="1" dirty="0">
                    <a:solidFill>
                      <a:schemeClr val="bg1"/>
                    </a:solidFill>
                    <a:latin typeface="Segoe UI Light" panose="020B0502040204020203" pitchFamily="34" charset="0"/>
                  </a:rPr>
                  <a:t>Promoción de la Salud</a:t>
                </a:r>
              </a:p>
            </p:txBody>
          </p:sp>
          <p:sp>
            <p:nvSpPr>
              <p:cNvPr id="37" name="CuadroTexto 36"/>
              <p:cNvSpPr txBox="1"/>
              <p:nvPr/>
            </p:nvSpPr>
            <p:spPr>
              <a:xfrm>
                <a:off x="2919411" y="5129446"/>
                <a:ext cx="3079939" cy="369332"/>
              </a:xfrm>
              <a:prstGeom prst="rect">
                <a:avLst/>
              </a:prstGeom>
              <a:noFill/>
            </p:spPr>
            <p:txBody>
              <a:bodyPr wrap="square" rtlCol="0">
                <a:spAutoFit/>
              </a:bodyPr>
              <a:lstStyle/>
              <a:p>
                <a:endParaRPr lang="es-CO" dirty="0"/>
              </a:p>
            </p:txBody>
          </p:sp>
          <p:sp>
            <p:nvSpPr>
              <p:cNvPr id="38" name="CuadroTexto 37"/>
              <p:cNvSpPr txBox="1"/>
              <p:nvPr/>
            </p:nvSpPr>
            <p:spPr>
              <a:xfrm>
                <a:off x="3874055" y="4517269"/>
                <a:ext cx="1095154" cy="276999"/>
              </a:xfrm>
              <a:prstGeom prst="rect">
                <a:avLst/>
              </a:prstGeom>
              <a:noFill/>
            </p:spPr>
            <p:txBody>
              <a:bodyPr wrap="square" rtlCol="0">
                <a:spAutoFit/>
              </a:bodyPr>
              <a:lstStyle/>
              <a:p>
                <a:r>
                  <a:rPr lang="es-ES_tradnl" sz="1200" b="1" dirty="0">
                    <a:solidFill>
                      <a:schemeClr val="bg1"/>
                    </a:solidFill>
                    <a:latin typeface="Segoe UI Light"/>
                    <a:cs typeface="Segoe UI Light"/>
                  </a:rPr>
                  <a:t>Laboral</a:t>
                </a:r>
                <a:endParaRPr lang="es-ES" sz="1200" b="1" dirty="0">
                  <a:solidFill>
                    <a:schemeClr val="bg1"/>
                  </a:solidFill>
                  <a:latin typeface="Segoe UI Light"/>
                  <a:cs typeface="Segoe UI Light"/>
                </a:endParaRPr>
              </a:p>
            </p:txBody>
          </p:sp>
          <p:sp>
            <p:nvSpPr>
              <p:cNvPr id="39" name="Rectángulo 38"/>
              <p:cNvSpPr/>
              <p:nvPr/>
            </p:nvSpPr>
            <p:spPr>
              <a:xfrm>
                <a:off x="7064555" y="4501561"/>
                <a:ext cx="1420526" cy="276999"/>
              </a:xfrm>
              <a:prstGeom prst="rect">
                <a:avLst/>
              </a:prstGeom>
            </p:spPr>
            <p:txBody>
              <a:bodyPr wrap="square">
                <a:spAutoFit/>
              </a:bodyPr>
              <a:lstStyle/>
              <a:p>
                <a:r>
                  <a:rPr lang="es-ES_tradnl" sz="1200" b="1" dirty="0">
                    <a:solidFill>
                      <a:schemeClr val="bg1"/>
                    </a:solidFill>
                    <a:latin typeface="Segoe UI Light"/>
                    <a:cs typeface="Segoe UI Light"/>
                  </a:rPr>
                  <a:t>Educativo</a:t>
                </a:r>
                <a:endParaRPr lang="es-ES" sz="1200" b="1" dirty="0">
                  <a:solidFill>
                    <a:schemeClr val="bg1"/>
                  </a:solidFill>
                  <a:latin typeface="Segoe UI Light"/>
                  <a:cs typeface="Segoe UI Light"/>
                </a:endParaRPr>
              </a:p>
            </p:txBody>
          </p:sp>
          <p:sp>
            <p:nvSpPr>
              <p:cNvPr id="40" name="CuadroTexto 39"/>
              <p:cNvSpPr txBox="1"/>
              <p:nvPr/>
            </p:nvSpPr>
            <p:spPr>
              <a:xfrm>
                <a:off x="6529892" y="2806911"/>
                <a:ext cx="1933032" cy="276999"/>
              </a:xfrm>
              <a:prstGeom prst="rect">
                <a:avLst/>
              </a:prstGeom>
              <a:noFill/>
            </p:spPr>
            <p:txBody>
              <a:bodyPr wrap="square" rtlCol="0">
                <a:spAutoFit/>
              </a:bodyPr>
              <a:lstStyle/>
              <a:p>
                <a:r>
                  <a:rPr lang="es-ES_tradnl" sz="1200" b="1" dirty="0">
                    <a:solidFill>
                      <a:schemeClr val="bg1"/>
                    </a:solidFill>
                    <a:latin typeface="Segoe UI Light"/>
                    <a:cs typeface="Segoe UI Light"/>
                  </a:rPr>
                  <a:t>Comunitario</a:t>
                </a:r>
                <a:endParaRPr lang="es-ES" sz="1200" b="1" dirty="0">
                  <a:solidFill>
                    <a:schemeClr val="bg1"/>
                  </a:solidFill>
                  <a:latin typeface="Segoe UI Light"/>
                  <a:cs typeface="Segoe UI Light"/>
                </a:endParaRPr>
              </a:p>
            </p:txBody>
          </p:sp>
          <p:sp>
            <p:nvSpPr>
              <p:cNvPr id="41" name="CuadroTexto 40"/>
              <p:cNvSpPr txBox="1"/>
              <p:nvPr/>
            </p:nvSpPr>
            <p:spPr>
              <a:xfrm>
                <a:off x="4421632" y="2832917"/>
                <a:ext cx="994539" cy="276999"/>
              </a:xfrm>
              <a:prstGeom prst="rect">
                <a:avLst/>
              </a:prstGeom>
              <a:noFill/>
            </p:spPr>
            <p:txBody>
              <a:bodyPr wrap="square" rtlCol="0">
                <a:spAutoFit/>
              </a:bodyPr>
              <a:lstStyle/>
              <a:p>
                <a:r>
                  <a:rPr lang="es-CO" sz="1200" b="1" dirty="0" smtClean="0">
                    <a:solidFill>
                      <a:schemeClr val="bg1"/>
                    </a:solidFill>
                    <a:latin typeface="Segoe UI Light" panose="020B0502040204020203" pitchFamily="34" charset="0"/>
                  </a:rPr>
                  <a:t>Hogar</a:t>
                </a:r>
                <a:endParaRPr lang="es-CO" sz="1200" b="1" dirty="0">
                  <a:solidFill>
                    <a:schemeClr val="bg1"/>
                  </a:solidFill>
                  <a:latin typeface="Segoe UI Light" panose="020B0502040204020203" pitchFamily="34" charset="0"/>
                </a:endParaRPr>
              </a:p>
            </p:txBody>
          </p:sp>
          <p:sp>
            <p:nvSpPr>
              <p:cNvPr id="42" name="CuadroTexto 41"/>
              <p:cNvSpPr txBox="1"/>
              <p:nvPr/>
            </p:nvSpPr>
            <p:spPr>
              <a:xfrm>
                <a:off x="4918902" y="3261927"/>
                <a:ext cx="2138172" cy="400110"/>
              </a:xfrm>
              <a:prstGeom prst="rect">
                <a:avLst/>
              </a:prstGeom>
              <a:noFill/>
            </p:spPr>
            <p:txBody>
              <a:bodyPr wrap="square" rtlCol="0">
                <a:spAutoFit/>
              </a:bodyPr>
              <a:lstStyle/>
              <a:p>
                <a:pPr algn="ctr"/>
                <a:endParaRPr lang="es-CO" sz="2000" b="1" dirty="0">
                  <a:latin typeface="Segoe UI Light" panose="020B0502040204020203" pitchFamily="34" charset="0"/>
                </a:endParaRPr>
              </a:p>
            </p:txBody>
          </p:sp>
          <p:cxnSp>
            <p:nvCxnSpPr>
              <p:cNvPr id="43" name="Conector recto 42"/>
              <p:cNvCxnSpPr/>
              <p:nvPr/>
            </p:nvCxnSpPr>
            <p:spPr>
              <a:xfrm flipH="1" flipV="1">
                <a:off x="1541417" y="3566160"/>
                <a:ext cx="18079" cy="685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1" name="Rectángulo 30"/>
            <p:cNvSpPr/>
            <p:nvPr/>
          </p:nvSpPr>
          <p:spPr>
            <a:xfrm>
              <a:off x="5214194" y="2972864"/>
              <a:ext cx="1398494" cy="523220"/>
            </a:xfrm>
            <a:prstGeom prst="rect">
              <a:avLst/>
            </a:prstGeom>
          </p:spPr>
          <p:txBody>
            <a:bodyPr wrap="square">
              <a:spAutoFit/>
            </a:bodyPr>
            <a:lstStyle/>
            <a:p>
              <a:pPr algn="ctr"/>
              <a:r>
                <a:rPr lang="es-CO" sz="1400" b="1" dirty="0">
                  <a:solidFill>
                    <a:schemeClr val="bg1"/>
                  </a:solidFill>
                  <a:latin typeface="Segoe UI Light" panose="020B0502040204020203" pitchFamily="34" charset="0"/>
                </a:rPr>
                <a:t>Acciones</a:t>
              </a:r>
            </a:p>
            <a:p>
              <a:pPr algn="ctr"/>
              <a:r>
                <a:rPr lang="es-CO" sz="1400" b="1" dirty="0" smtClean="0">
                  <a:solidFill>
                    <a:schemeClr val="bg1"/>
                  </a:solidFill>
                  <a:latin typeface="Segoe UI Light" panose="020B0502040204020203" pitchFamily="34" charset="0"/>
                </a:rPr>
                <a:t>Individuales</a:t>
              </a:r>
              <a:endParaRPr lang="es-CO" sz="1400" b="1" dirty="0">
                <a:solidFill>
                  <a:schemeClr val="bg1"/>
                </a:solidFill>
                <a:latin typeface="Segoe UI Light" panose="020B0502040204020203" pitchFamily="34" charset="0"/>
              </a:endParaRPr>
            </a:p>
          </p:txBody>
        </p:sp>
        <p:sp>
          <p:nvSpPr>
            <p:cNvPr id="32" name="CuadroTexto 31"/>
            <p:cNvSpPr txBox="1"/>
            <p:nvPr/>
          </p:nvSpPr>
          <p:spPr>
            <a:xfrm>
              <a:off x="5529430" y="5498778"/>
              <a:ext cx="1914861" cy="307777"/>
            </a:xfrm>
            <a:prstGeom prst="rect">
              <a:avLst/>
            </a:prstGeom>
            <a:noFill/>
          </p:spPr>
          <p:txBody>
            <a:bodyPr wrap="square" rtlCol="0">
              <a:spAutoFit/>
            </a:bodyPr>
            <a:lstStyle/>
            <a:p>
              <a:r>
                <a:rPr lang="es-CO" sz="1400" dirty="0" smtClean="0">
                  <a:solidFill>
                    <a:schemeClr val="bg1"/>
                  </a:solidFill>
                </a:rPr>
                <a:t>Cuidado</a:t>
              </a:r>
              <a:endParaRPr lang="es-CO" sz="1400" dirty="0">
                <a:solidFill>
                  <a:schemeClr val="bg1"/>
                </a:solidFill>
              </a:endParaRPr>
            </a:p>
          </p:txBody>
        </p:sp>
      </p:grpSp>
      <p:sp>
        <p:nvSpPr>
          <p:cNvPr id="2" name="CuadroTexto 1"/>
          <p:cNvSpPr txBox="1"/>
          <p:nvPr/>
        </p:nvSpPr>
        <p:spPr>
          <a:xfrm>
            <a:off x="4143456" y="-99392"/>
            <a:ext cx="184666" cy="369332"/>
          </a:xfrm>
          <a:prstGeom prst="rect">
            <a:avLst/>
          </a:prstGeom>
          <a:noFill/>
        </p:spPr>
        <p:txBody>
          <a:bodyPr wrap="none" rtlCol="0">
            <a:spAutoFit/>
          </a:bodyPr>
          <a:lstStyle/>
          <a:p>
            <a:endParaRPr lang="es-ES" dirty="0"/>
          </a:p>
        </p:txBody>
      </p:sp>
      <p:sp>
        <p:nvSpPr>
          <p:cNvPr id="13" name="CuadroTexto 12"/>
          <p:cNvSpPr txBox="1"/>
          <p:nvPr/>
        </p:nvSpPr>
        <p:spPr>
          <a:xfrm>
            <a:off x="2919411" y="5129446"/>
            <a:ext cx="3079939" cy="369332"/>
          </a:xfrm>
          <a:prstGeom prst="rect">
            <a:avLst/>
          </a:prstGeom>
          <a:noFill/>
        </p:spPr>
        <p:txBody>
          <a:bodyPr wrap="square" rtlCol="0">
            <a:spAutoFit/>
          </a:bodyPr>
          <a:lstStyle/>
          <a:p>
            <a:endParaRPr lang="es-CO" dirty="0"/>
          </a:p>
        </p:txBody>
      </p:sp>
      <p:sp>
        <p:nvSpPr>
          <p:cNvPr id="4" name="Llamada rectangular 3"/>
          <p:cNvSpPr/>
          <p:nvPr/>
        </p:nvSpPr>
        <p:spPr>
          <a:xfrm rot="16200000">
            <a:off x="-286419" y="1877682"/>
            <a:ext cx="4484453" cy="3429026"/>
          </a:xfrm>
          <a:prstGeom prst="wedgeRectCallout">
            <a:avLst>
              <a:gd name="adj1" fmla="val -20587"/>
              <a:gd name="adj2" fmla="val 68926"/>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7" name="Imagen 26"/>
          <p:cNvPicPr>
            <a:picLocks noChangeAspect="1"/>
          </p:cNvPicPr>
          <p:nvPr/>
        </p:nvPicPr>
        <p:blipFill>
          <a:blip r:embed="rId3"/>
          <a:stretch>
            <a:fillRect/>
          </a:stretch>
        </p:blipFill>
        <p:spPr>
          <a:xfrm>
            <a:off x="323422" y="1443328"/>
            <a:ext cx="644651" cy="441077"/>
          </a:xfrm>
          <a:prstGeom prst="rect">
            <a:avLst/>
          </a:prstGeom>
        </p:spPr>
      </p:pic>
      <p:sp>
        <p:nvSpPr>
          <p:cNvPr id="28" name="CuadroTexto 27"/>
          <p:cNvSpPr txBox="1"/>
          <p:nvPr/>
        </p:nvSpPr>
        <p:spPr>
          <a:xfrm>
            <a:off x="378263" y="2010019"/>
            <a:ext cx="3048908" cy="3323987"/>
          </a:xfrm>
          <a:prstGeom prst="rect">
            <a:avLst/>
          </a:prstGeom>
          <a:noFill/>
        </p:spPr>
        <p:txBody>
          <a:bodyPr wrap="square" rtlCol="0">
            <a:spAutoFit/>
          </a:bodyPr>
          <a:lstStyle/>
          <a:p>
            <a:pPr algn="just">
              <a:buFont typeface="Arial" charset="0"/>
              <a:buChar char="•"/>
            </a:pPr>
            <a:r>
              <a:rPr lang="es-ES" altLang="es-ES_tradnl" sz="1400" dirty="0">
                <a:latin typeface="Segoe UI Light" charset="0"/>
              </a:rPr>
              <a:t>Promoción de estilos y condiciones de vida saludables a través entornos saludables</a:t>
            </a:r>
          </a:p>
          <a:p>
            <a:pPr algn="just">
              <a:buFont typeface="Arial" charset="0"/>
              <a:buChar char="•"/>
            </a:pPr>
            <a:r>
              <a:rPr lang="es-ES" altLang="es-ES_tradnl" sz="1400" dirty="0">
                <a:latin typeface="Segoe UI Light" charset="0"/>
              </a:rPr>
              <a:t>Promoción de la modificación de conductas y actitudes en torno al consumo de alcohol</a:t>
            </a:r>
          </a:p>
          <a:p>
            <a:pPr algn="just">
              <a:buFont typeface="Arial" charset="0"/>
              <a:buChar char="•"/>
            </a:pPr>
            <a:r>
              <a:rPr lang="es-ES" altLang="es-ES_tradnl" sz="1400" dirty="0">
                <a:latin typeface="Segoe UI Light" charset="0"/>
              </a:rPr>
              <a:t>Proyectos preventivos institucionales que incluye el diagnóstico e intervención.</a:t>
            </a:r>
          </a:p>
          <a:p>
            <a:pPr algn="just">
              <a:buFont typeface="Arial" charset="0"/>
              <a:buChar char="•"/>
            </a:pPr>
            <a:r>
              <a:rPr lang="es-ES" altLang="es-ES_tradnl" sz="1400" dirty="0">
                <a:latin typeface="Segoe UI Light" charset="0"/>
              </a:rPr>
              <a:t>Generación de oportunidades laborales, con prioridad en la inclusión y participación efectiva de personas con factores de riesgo y vulnerabilidad asociados al consumo de sustancias lícitas e ilícitas</a:t>
            </a:r>
            <a:r>
              <a:rPr lang="es-ES" altLang="es-ES_tradnl" sz="1100" dirty="0">
                <a:latin typeface="Segoe UI Light" charset="0"/>
              </a:rPr>
              <a:t>. </a:t>
            </a:r>
          </a:p>
        </p:txBody>
      </p:sp>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4024" y="6021288"/>
            <a:ext cx="4488640" cy="759533"/>
          </a:xfrm>
          <a:prstGeom prst="rect">
            <a:avLst/>
          </a:prstGeom>
        </p:spPr>
      </p:pic>
      <p:sp>
        <p:nvSpPr>
          <p:cNvPr id="24" name="Rectangle 23"/>
          <p:cNvSpPr/>
          <p:nvPr/>
        </p:nvSpPr>
        <p:spPr>
          <a:xfrm>
            <a:off x="0" y="116632"/>
            <a:ext cx="5612075" cy="475581"/>
          </a:xfrm>
          <a:prstGeom prst="rect">
            <a:avLst/>
          </a:prstGeom>
          <a:solidFill>
            <a:srgbClr val="00A8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25" name="CuadroTexto 13"/>
          <p:cNvSpPr txBox="1"/>
          <p:nvPr/>
        </p:nvSpPr>
        <p:spPr>
          <a:xfrm>
            <a:off x="119336" y="176581"/>
            <a:ext cx="5022252" cy="382422"/>
          </a:xfrm>
          <a:prstGeom prst="rect">
            <a:avLst/>
          </a:prstGeom>
          <a:noFill/>
        </p:spPr>
        <p:txBody>
          <a:bodyPr wrap="square" rtlCol="0">
            <a:spAutoFit/>
          </a:bodyPr>
          <a:lstStyle/>
          <a:p>
            <a:r>
              <a:rPr lang="es-ES_tradnl" b="1" dirty="0">
                <a:solidFill>
                  <a:schemeClr val="bg1"/>
                </a:solidFill>
                <a:latin typeface="Verdana" charset="0"/>
                <a:ea typeface="Verdana" charset="0"/>
                <a:cs typeface="Verdana" charset="0"/>
              </a:rPr>
              <a:t>Rutas integrales de Atención (RIA) 1</a:t>
            </a:r>
            <a:endParaRPr lang="es-ES" b="1" dirty="0">
              <a:solidFill>
                <a:schemeClr val="bg1"/>
              </a:solidFill>
              <a:latin typeface="Verdana" charset="0"/>
              <a:ea typeface="Verdana" charset="0"/>
              <a:cs typeface="Verdana" charset="0"/>
            </a:endParaRPr>
          </a:p>
        </p:txBody>
      </p:sp>
    </p:spTree>
    <p:extLst>
      <p:ext uri="{BB962C8B-B14F-4D97-AF65-F5344CB8AC3E}">
        <p14:creationId xmlns:p14="http://schemas.microsoft.com/office/powerpoint/2010/main" val="704591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bc7fa6d9-f289-453f-8d65-26d024cbc172">SK56FQYSNTNA-148-10</_dlc_DocId>
    <_dlc_DocIdUrl xmlns="bc7fa6d9-f289-453f-8d65-26d024cbc172">
      <Url>http://intranet.minsalud.gov.co/_layouts/15/DocIdRedir.aspx?ID=SK56FQYSNTNA-148-10</Url>
      <Description>SK56FQYSNTNA-148-10</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o" ma:contentTypeID="0x010100C231B2FD6E1CDD4DB1381D3458B6A55F" ma:contentTypeVersion="0" ma:contentTypeDescription="Crear nuevo documento." ma:contentTypeScope="" ma:versionID="421a4c623f2b0bb5f4f1e0244e996327">
  <xsd:schema xmlns:xsd="http://www.w3.org/2001/XMLSchema" xmlns:xs="http://www.w3.org/2001/XMLSchema" xmlns:p="http://schemas.microsoft.com/office/2006/metadata/properties" xmlns:ns2="bc7fa6d9-f289-453f-8d65-26d024cbc172" targetNamespace="http://schemas.microsoft.com/office/2006/metadata/properties" ma:root="true" ma:fieldsID="e554c2d3f2b27ffb6760a44d8a8ddcc9" ns2:_="">
    <xsd:import namespace="bc7fa6d9-f289-453f-8d65-26d024cbc172"/>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7fa6d9-f289-453f-8d65-26d024cbc172" elementFormDefault="qualified">
    <xsd:import namespace="http://schemas.microsoft.com/office/2006/documentManagement/types"/>
    <xsd:import namespace="http://schemas.microsoft.com/office/infopath/2007/PartnerControls"/>
    <xsd:element name="_dlc_DocId" ma:index="8" nillable="true" ma:displayName="Valor de Id. de documento" ma:description="El valor del identificador de documento asignado a este elemento." ma:internalName="_dlc_DocId" ma:readOnly="true">
      <xsd:simpleType>
        <xsd:restriction base="dms:Text"/>
      </xsd:simpleType>
    </xsd:element>
    <xsd:element name="_dlc_DocIdUrl" ma:index="9" nillable="true" ma:displayName="Id. de documento" ma:description="Víncul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entificador persistente" ma:description="Mantener el identificador al agregar."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737FBC1-4A39-422D-9FF3-7436CE19CF79}">
  <ds:schemaRefs>
    <ds:schemaRef ds:uri="http://schemas.microsoft.com/sharepoint/events"/>
  </ds:schemaRefs>
</ds:datastoreItem>
</file>

<file path=customXml/itemProps2.xml><?xml version="1.0" encoding="utf-8"?>
<ds:datastoreItem xmlns:ds="http://schemas.openxmlformats.org/officeDocument/2006/customXml" ds:itemID="{BB2E74A8-9C09-4F90-B115-66847059116A}">
  <ds:schemaRefs>
    <ds:schemaRef ds:uri="http://schemas.microsoft.com/sharepoint/v3/contenttype/forms"/>
  </ds:schemaRefs>
</ds:datastoreItem>
</file>

<file path=customXml/itemProps3.xml><?xml version="1.0" encoding="utf-8"?>
<ds:datastoreItem xmlns:ds="http://schemas.openxmlformats.org/officeDocument/2006/customXml" ds:itemID="{59603A39-B664-49B8-B461-8C0E87ABF000}">
  <ds:schemaRefs>
    <ds:schemaRef ds:uri="http://purl.org/dc/elements/1.1/"/>
    <ds:schemaRef ds:uri="http://schemas.microsoft.com/office/infopath/2007/PartnerControls"/>
    <ds:schemaRef ds:uri="http://schemas.microsoft.com/office/2006/metadata/properties"/>
    <ds:schemaRef ds:uri="http://purl.org/dc/terms/"/>
    <ds:schemaRef ds:uri="bc7fa6d9-f289-453f-8d65-26d024cbc172"/>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4.xml><?xml version="1.0" encoding="utf-8"?>
<ds:datastoreItem xmlns:ds="http://schemas.openxmlformats.org/officeDocument/2006/customXml" ds:itemID="{3CB36426-959F-455A-A0BC-CFE47BE52C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7fa6d9-f289-453f-8d65-26d024cbc17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1379</TotalTime>
  <Words>1118</Words>
  <Application>Microsoft Macintosh PowerPoint</Application>
  <PresentationFormat>Widescreen</PresentationFormat>
  <Paragraphs>174</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Calibri</vt:lpstr>
      <vt:lpstr>Calibri Light</vt:lpstr>
      <vt:lpstr>Segoe UI Light</vt:lpstr>
      <vt:lpstr>Verdana</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Carolina Acosta Gutierrez</dc:creator>
  <cp:lastModifiedBy>Catalina Maria Cruz Rodriguez</cp:lastModifiedBy>
  <cp:revision>126</cp:revision>
  <dcterms:created xsi:type="dcterms:W3CDTF">2014-10-20T16:00:02Z</dcterms:created>
  <dcterms:modified xsi:type="dcterms:W3CDTF">2016-07-06T23:05:33Z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0x010100C231B2FD6E1CDD4DB1381D3458B6A55F</vt:lpwstr>
  </property>
  <property fmtid="{D5CDD505-2E9C-101B-9397-08002B2CF9AE}" pid="3" name="_dlc_DocIdItemGuid">
    <vt:lpwstr>019c0135-f4b2-4aea-a0bc-72a854e15f27</vt:lpwstr>
  </property>
</Properties>
</file>